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19.xml" ContentType="application/vnd.openxmlformats-officedocument.drawingml.chart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9.xml" ContentType="application/vnd.openxmlformats-officedocument.themeOverride+xml"/>
  <Override PartName="/ppt/charts/chart26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3" r:id="rId3"/>
    <p:sldId id="257" r:id="rId4"/>
    <p:sldId id="269" r:id="rId5"/>
    <p:sldId id="305" r:id="rId6"/>
    <p:sldId id="270" r:id="rId7"/>
    <p:sldId id="258" r:id="rId8"/>
    <p:sldId id="271" r:id="rId9"/>
    <p:sldId id="272" r:id="rId10"/>
    <p:sldId id="304" r:id="rId11"/>
    <p:sldId id="277" r:id="rId12"/>
    <p:sldId id="278" r:id="rId13"/>
    <p:sldId id="279" r:id="rId14"/>
    <p:sldId id="273" r:id="rId15"/>
    <p:sldId id="274" r:id="rId16"/>
    <p:sldId id="275" r:id="rId17"/>
    <p:sldId id="280" r:id="rId18"/>
    <p:sldId id="259" r:id="rId19"/>
    <p:sldId id="276" r:id="rId20"/>
    <p:sldId id="281" r:id="rId21"/>
    <p:sldId id="262" r:id="rId22"/>
    <p:sldId id="282" r:id="rId23"/>
    <p:sldId id="283" r:id="rId24"/>
    <p:sldId id="284" r:id="rId25"/>
    <p:sldId id="307" r:id="rId26"/>
    <p:sldId id="290" r:id="rId27"/>
    <p:sldId id="291" r:id="rId28"/>
    <p:sldId id="260" r:id="rId29"/>
    <p:sldId id="285" r:id="rId30"/>
    <p:sldId id="286" r:id="rId31"/>
    <p:sldId id="287" r:id="rId32"/>
    <p:sldId id="293" r:id="rId33"/>
    <p:sldId id="294" r:id="rId34"/>
    <p:sldId id="261" r:id="rId35"/>
    <p:sldId id="296" r:id="rId36"/>
    <p:sldId id="295" r:id="rId37"/>
    <p:sldId id="297" r:id="rId38"/>
    <p:sldId id="298" r:id="rId39"/>
    <p:sldId id="302" r:id="rId40"/>
    <p:sldId id="299" r:id="rId41"/>
    <p:sldId id="303" r:id="rId42"/>
    <p:sldId id="300" r:id="rId43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3988" autoAdjust="0"/>
  </p:normalViewPr>
  <p:slideViewPr>
    <p:cSldViewPr>
      <p:cViewPr varScale="1">
        <p:scale>
          <a:sx n="110" d="100"/>
          <a:sy n="110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20141015%20jh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DEMANDA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Presentaci&#243;n%20Juan.%20Octubre13\cuadro_1.xls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Presentaci&#243;n%20Juan.%20Octubre13\cuadro_1.xls" TargetMode="External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32%20jornadas%20de%20gerencia%2020141006\Cuadros%20UEC%202014%20Def..xls" TargetMode="External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20141015%20jh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s%20UEC%202014%20Def.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32%20jornadas%20de%20gerencia%2020141006\CUADRO%2019.%20EVOLUCI&#211;N%20DE%20LOS%20INGRESOS%20PROCEDENTES%20DE%20LOS%20PRECIOS%20DE%20ENSE&#209;ANZAS%20UNIVERSITARIAS%203.II.2.6.xlsx" TargetMode="External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%2019.%20EVOLUCI&#211;N%20DE%20LOS%20INGRESOS%20PROCEDENTES%20DE%20LOS%20PRECIOS%20DE%20ENSE&#209;ANZAS%20UNIVERSITARIAS%203.II.2.6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32%20jornadas%20de%20gerencia%2020141006\Cuadros%20UEC%202014%20Def..xls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s%201-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s%20UEC%202014%20Def.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s%20UEC%202014%20Def.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Tabla%20punto%20V.%20Cuadro%2024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32%20jornadas%20de%20gerencia%2020141006\Tabla%20punto%20V.xlsx" TargetMode="External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Tabla%20punto%20V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32%20jornadas%20de%20gerencia%2020141006\Tabla%20punto%20V.xlsx" TargetMode="External"/><Relationship Id="rId1" Type="http://schemas.openxmlformats.org/officeDocument/2006/relationships/themeOverride" Target="../theme/themeOverride9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32%20jornadas%20de%20gerencia%2020141006\Tabla%20punto%20V.xlsx" TargetMode="External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lafupar\Escritorio\32%20jornadas%20de%20gerencia%2020141006\Cuadros%201-4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Copia%20de%20gr&#225;ficos%20model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blafupar\Escritorio\OFER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s%20UEC%202014%20Def.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Copia%20de%20Gr&#225;ficos%20b%20-%20Borrador%20de%20trabaj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s%20UEC%202014%20Def.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lafupar\Escritorio\32%20jornadas%20de%20gerencia%2020141006\Cuadros%20UEC%202014%20Def.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" sz="1400" b="0" dirty="0" smtClean="0"/>
              <a:t>GRÁFICO 1.- Evolución</a:t>
            </a:r>
            <a:r>
              <a:rPr lang="es-ES" sz="1400" b="0" baseline="0" dirty="0" smtClean="0"/>
              <a:t> </a:t>
            </a:r>
            <a:r>
              <a:rPr lang="es-ES" sz="1400" b="0" baseline="0" dirty="0"/>
              <a:t>del gasto público en educación y su relación con el P.I.B.</a:t>
            </a:r>
            <a:endParaRPr lang="es-ES" sz="1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 P.I.B. (*)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12"/>
            <c:invertIfNegative val="0"/>
            <c:bubble3D val="0"/>
            <c:spPr>
              <a:pattFill prst="wdUp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sz="105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Hoja1!$B$3:$B$15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…</c:v>
                </c:pt>
                <c:pt idx="12">
                  <c:v>2017 (**)</c:v>
                </c:pt>
              </c:strCache>
            </c:strRef>
          </c:cat>
          <c:val>
            <c:numRef>
              <c:f>Hoja1!$C$3:$C$15</c:f>
              <c:numCache>
                <c:formatCode>General</c:formatCode>
                <c:ptCount val="13"/>
                <c:pt idx="0">
                  <c:v>4.43</c:v>
                </c:pt>
                <c:pt idx="1">
                  <c:v>4.3</c:v>
                </c:pt>
                <c:pt idx="2">
                  <c:v>4.3099999999999996</c:v>
                </c:pt>
                <c:pt idx="3">
                  <c:v>4.41</c:v>
                </c:pt>
                <c:pt idx="4">
                  <c:v>4.68</c:v>
                </c:pt>
                <c:pt idx="5">
                  <c:v>5.07</c:v>
                </c:pt>
                <c:pt idx="6">
                  <c:v>5.04</c:v>
                </c:pt>
                <c:pt idx="7">
                  <c:v>4.8600000000000003</c:v>
                </c:pt>
                <c:pt idx="8">
                  <c:v>4.55</c:v>
                </c:pt>
                <c:pt idx="9">
                  <c:v>4.5</c:v>
                </c:pt>
                <c:pt idx="10">
                  <c:v>4.43</c:v>
                </c:pt>
                <c:pt idx="12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7342848"/>
        <c:axId val="107524864"/>
      </c:barChart>
      <c:catAx>
        <c:axId val="107342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524864"/>
        <c:crosses val="autoZero"/>
        <c:auto val="1"/>
        <c:lblAlgn val="ctr"/>
        <c:lblOffset val="100"/>
        <c:noMultiLvlLbl val="0"/>
      </c:catAx>
      <c:valAx>
        <c:axId val="107524864"/>
        <c:scaling>
          <c:orientation val="minMax"/>
          <c:max val="5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%</a:t>
                </a:r>
                <a:r>
                  <a:rPr lang="es-ES" baseline="0"/>
                  <a:t> PIB. (*)</a:t>
                </a:r>
                <a:endParaRPr lang="es-ES"/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spPr>
          <a:ln w="9525">
            <a:noFill/>
          </a:ln>
        </c:spPr>
        <c:crossAx val="107342848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82330154317109E-2"/>
          <c:y val="4.238599092854417E-2"/>
          <c:w val="0.80375917827312116"/>
          <c:h val="0.45906402911753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'1,8'!$L$42</c:f>
              <c:strCache>
                <c:ptCount val="1"/>
                <c:pt idx="0">
                  <c:v>Menos de 5,5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'1,8'!$K$43:$K$55</c:f>
              <c:strCache>
                <c:ptCount val="13"/>
                <c:pt idx="0">
                  <c:v>Artes y Hum.</c:v>
                </c:pt>
                <c:pt idx="1">
                  <c:v>Ciencias Soc. y Jur.</c:v>
                </c:pt>
                <c:pt idx="2">
                  <c:v>Ciencias</c:v>
                </c:pt>
                <c:pt idx="3">
                  <c:v>Ciencias de la S.</c:v>
                </c:pt>
                <c:pt idx="4">
                  <c:v>Ing. y Arq.</c:v>
                </c:pt>
                <c:pt idx="5">
                  <c:v>ENS. PÚBLICAS PRES.</c:v>
                </c:pt>
                <c:pt idx="7">
                  <c:v>Artes y Hum.</c:v>
                </c:pt>
                <c:pt idx="8">
                  <c:v>Ciencias Soc. y Jur.</c:v>
                </c:pt>
                <c:pt idx="9">
                  <c:v>Ciencias</c:v>
                </c:pt>
                <c:pt idx="10">
                  <c:v>Ciencias de la S.</c:v>
                </c:pt>
                <c:pt idx="11">
                  <c:v>Ing. y Arq.</c:v>
                </c:pt>
                <c:pt idx="12">
                  <c:v>ENS. PRIVADAS PRES.</c:v>
                </c:pt>
              </c:strCache>
            </c:strRef>
          </c:cat>
          <c:val>
            <c:numRef>
              <c:f>'1,8'!$L$43:$L$55</c:f>
              <c:numCache>
                <c:formatCode>0.00%</c:formatCode>
                <c:ptCount val="13"/>
                <c:pt idx="0">
                  <c:v>9.5600000000000004E-2</c:v>
                </c:pt>
                <c:pt idx="1">
                  <c:v>9.3600000000000003E-2</c:v>
                </c:pt>
                <c:pt idx="2">
                  <c:v>5.9900000000000002E-2</c:v>
                </c:pt>
                <c:pt idx="3">
                  <c:v>1.7999999999999999E-2</c:v>
                </c:pt>
                <c:pt idx="4">
                  <c:v>8.77E-2</c:v>
                </c:pt>
                <c:pt idx="5">
                  <c:v>7.9600000000000004E-2</c:v>
                </c:pt>
                <c:pt idx="7">
                  <c:v>0.1103</c:v>
                </c:pt>
                <c:pt idx="8">
                  <c:v>0.1615</c:v>
                </c:pt>
                <c:pt idx="9">
                  <c:v>0.1283</c:v>
                </c:pt>
                <c:pt idx="10">
                  <c:v>0.18720000000000001</c:v>
                </c:pt>
                <c:pt idx="11">
                  <c:v>8.0700000000000008E-2</c:v>
                </c:pt>
                <c:pt idx="12">
                  <c:v>0.155</c:v>
                </c:pt>
              </c:numCache>
            </c:numRef>
          </c:val>
        </c:ser>
        <c:ser>
          <c:idx val="1"/>
          <c:order val="1"/>
          <c:tx>
            <c:strRef>
              <c:f>'1,8'!$M$42</c:f>
              <c:strCache>
                <c:ptCount val="1"/>
                <c:pt idx="0">
                  <c:v>De 5,5 a 6,49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dLbl>
              <c:idx val="5"/>
              <c:spPr/>
              <c:txPr>
                <a:bodyPr rot="0" vert="horz"/>
                <a:lstStyle/>
                <a:p>
                  <a:pPr>
                    <a:defRPr sz="1200" b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/>
              <c:txPr>
                <a:bodyPr rot="0" vert="horz"/>
                <a:lstStyle/>
                <a:p>
                  <a:pPr>
                    <a:defRPr sz="1200" b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'1,8'!$K$43:$K$55</c:f>
              <c:strCache>
                <c:ptCount val="13"/>
                <c:pt idx="0">
                  <c:v>Artes y Hum.</c:v>
                </c:pt>
                <c:pt idx="1">
                  <c:v>Ciencias Soc. y Jur.</c:v>
                </c:pt>
                <c:pt idx="2">
                  <c:v>Ciencias</c:v>
                </c:pt>
                <c:pt idx="3">
                  <c:v>Ciencias de la S.</c:v>
                </c:pt>
                <c:pt idx="4">
                  <c:v>Ing. y Arq.</c:v>
                </c:pt>
                <c:pt idx="5">
                  <c:v>ENS. PÚBLICAS PRES.</c:v>
                </c:pt>
                <c:pt idx="7">
                  <c:v>Artes y Hum.</c:v>
                </c:pt>
                <c:pt idx="8">
                  <c:v>Ciencias Soc. y Jur.</c:v>
                </c:pt>
                <c:pt idx="9">
                  <c:v>Ciencias</c:v>
                </c:pt>
                <c:pt idx="10">
                  <c:v>Ciencias de la S.</c:v>
                </c:pt>
                <c:pt idx="11">
                  <c:v>Ing. y Arq.</c:v>
                </c:pt>
                <c:pt idx="12">
                  <c:v>ENS. PRIVADAS PRES.</c:v>
                </c:pt>
              </c:strCache>
            </c:strRef>
          </c:cat>
          <c:val>
            <c:numRef>
              <c:f>'1,8'!$M$43:$M$55</c:f>
              <c:numCache>
                <c:formatCode>0.00%</c:formatCode>
                <c:ptCount val="13"/>
                <c:pt idx="0">
                  <c:v>0.2903</c:v>
                </c:pt>
                <c:pt idx="1">
                  <c:v>0.2883</c:v>
                </c:pt>
                <c:pt idx="2">
                  <c:v>0.22209999999999999</c:v>
                </c:pt>
                <c:pt idx="3">
                  <c:v>7.4200000000000002E-2</c:v>
                </c:pt>
                <c:pt idx="4">
                  <c:v>0.23669999999999999</c:v>
                </c:pt>
                <c:pt idx="5">
                  <c:v>0.2427</c:v>
                </c:pt>
                <c:pt idx="7">
                  <c:v>0.35110000000000002</c:v>
                </c:pt>
                <c:pt idx="8">
                  <c:v>0.3881</c:v>
                </c:pt>
                <c:pt idx="9">
                  <c:v>0.3453</c:v>
                </c:pt>
                <c:pt idx="10">
                  <c:v>0.40710000000000002</c:v>
                </c:pt>
                <c:pt idx="11">
                  <c:v>0.29260000000000003</c:v>
                </c:pt>
                <c:pt idx="12">
                  <c:v>0.37799999999999995</c:v>
                </c:pt>
              </c:numCache>
            </c:numRef>
          </c:val>
        </c:ser>
        <c:ser>
          <c:idx val="2"/>
          <c:order val="2"/>
          <c:tx>
            <c:strRef>
              <c:f>'1,8'!$N$42</c:f>
              <c:strCache>
                <c:ptCount val="1"/>
                <c:pt idx="0">
                  <c:v>De 6,5 o más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5"/>
              <c:spPr/>
              <c:txPr>
                <a:bodyPr rot="0" vert="horz"/>
                <a:lstStyle/>
                <a:p>
                  <a:pPr>
                    <a:defRPr sz="1050" b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/>
              <c:txPr>
                <a:bodyPr rot="0" vert="horz"/>
                <a:lstStyle/>
                <a:p>
                  <a:pPr>
                    <a:defRPr sz="1200" b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'1,8'!$K$43:$K$55</c:f>
              <c:strCache>
                <c:ptCount val="13"/>
                <c:pt idx="0">
                  <c:v>Artes y Hum.</c:v>
                </c:pt>
                <c:pt idx="1">
                  <c:v>Ciencias Soc. y Jur.</c:v>
                </c:pt>
                <c:pt idx="2">
                  <c:v>Ciencias</c:v>
                </c:pt>
                <c:pt idx="3">
                  <c:v>Ciencias de la S.</c:v>
                </c:pt>
                <c:pt idx="4">
                  <c:v>Ing. y Arq.</c:v>
                </c:pt>
                <c:pt idx="5">
                  <c:v>ENS. PÚBLICAS PRES.</c:v>
                </c:pt>
                <c:pt idx="7">
                  <c:v>Artes y Hum.</c:v>
                </c:pt>
                <c:pt idx="8">
                  <c:v>Ciencias Soc. y Jur.</c:v>
                </c:pt>
                <c:pt idx="9">
                  <c:v>Ciencias</c:v>
                </c:pt>
                <c:pt idx="10">
                  <c:v>Ciencias de la S.</c:v>
                </c:pt>
                <c:pt idx="11">
                  <c:v>Ing. y Arq.</c:v>
                </c:pt>
                <c:pt idx="12">
                  <c:v>ENS. PRIVADAS PRES.</c:v>
                </c:pt>
              </c:strCache>
            </c:strRef>
          </c:cat>
          <c:val>
            <c:numRef>
              <c:f>'1,8'!$N$43:$N$55</c:f>
              <c:numCache>
                <c:formatCode>0.00%</c:formatCode>
                <c:ptCount val="13"/>
                <c:pt idx="0">
                  <c:v>0.61409999999999998</c:v>
                </c:pt>
                <c:pt idx="1">
                  <c:v>0.61809999999999998</c:v>
                </c:pt>
                <c:pt idx="2">
                  <c:v>0.71800000000000008</c:v>
                </c:pt>
                <c:pt idx="3">
                  <c:v>0.90779999999999994</c:v>
                </c:pt>
                <c:pt idx="4">
                  <c:v>0.67559999999999998</c:v>
                </c:pt>
                <c:pt idx="5">
                  <c:v>0.67769999999999997</c:v>
                </c:pt>
                <c:pt idx="7">
                  <c:v>0.53860000000000008</c:v>
                </c:pt>
                <c:pt idx="8">
                  <c:v>0.45040000000000002</c:v>
                </c:pt>
                <c:pt idx="9">
                  <c:v>0.52640000000000009</c:v>
                </c:pt>
                <c:pt idx="10">
                  <c:v>0.40569999999999995</c:v>
                </c:pt>
                <c:pt idx="11">
                  <c:v>0.62670000000000003</c:v>
                </c:pt>
                <c:pt idx="12">
                  <c:v>0.46700000000000008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38464"/>
        <c:axId val="109440000"/>
      </c:barChart>
      <c:catAx>
        <c:axId val="10943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DIN-Regular" panose="020B0500000000000000" pitchFamily="34" charset="0"/>
              </a:defRPr>
            </a:pPr>
            <a:endParaRPr lang="es-ES"/>
          </a:p>
        </c:txPr>
        <c:crossAx val="109440000"/>
        <c:crosses val="autoZero"/>
        <c:auto val="1"/>
        <c:lblAlgn val="ctr"/>
        <c:lblOffset val="100"/>
        <c:noMultiLvlLbl val="0"/>
      </c:catAx>
      <c:valAx>
        <c:axId val="1094400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943846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50957916980757878"/>
          <c:y val="0.93624953507581288"/>
          <c:w val="0.40103099359431887"/>
          <c:h val="6.3750453042487068E-2"/>
        </c:manualLayout>
      </c:layout>
      <c:overlay val="0"/>
      <c:txPr>
        <a:bodyPr/>
        <a:lstStyle/>
        <a:p>
          <a:pPr>
            <a:defRPr sz="105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>
          <a:latin typeface="DIN-Light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'Ev. Brecha de precios.'!$A$3</c:f>
              <c:strCache>
                <c:ptCount val="1"/>
                <c:pt idx="0">
                  <c:v>EXPERIMENTALIDAD MÁXIMA</c:v>
                </c:pt>
              </c:strCache>
            </c:strRef>
          </c:tx>
          <c:spPr>
            <a:solidFill>
              <a:srgbClr val="4BACC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'Ev. Brecha de precios.'!$A$4:$A$7</c:f>
              <c:strCache>
                <c:ptCount val="4"/>
                <c:pt idx="0">
                  <c:v>1992/93</c:v>
                </c:pt>
                <c:pt idx="1">
                  <c:v>2002/03</c:v>
                </c:pt>
                <c:pt idx="2">
                  <c:v>2010/11</c:v>
                </c:pt>
                <c:pt idx="3">
                  <c:v>2012/13</c:v>
                </c:pt>
              </c:strCache>
            </c:strRef>
          </c:cat>
          <c:val>
            <c:numRef>
              <c:f>'Ev. Brecha de precios.'!$B$4:$B$7</c:f>
              <c:numCache>
                <c:formatCode>0.00%</c:formatCode>
                <c:ptCount val="4"/>
                <c:pt idx="0">
                  <c:v>0.32280000000000214</c:v>
                </c:pt>
                <c:pt idx="1">
                  <c:v>0.44330000000000008</c:v>
                </c:pt>
                <c:pt idx="2">
                  <c:v>0.49570000000000008</c:v>
                </c:pt>
                <c:pt idx="3">
                  <c:v>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9884160"/>
        <c:axId val="109885696"/>
      </c:barChart>
      <c:catAx>
        <c:axId val="10988416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109885696"/>
        <c:crosses val="autoZero"/>
        <c:auto val="1"/>
        <c:lblAlgn val="ctr"/>
        <c:lblOffset val="100"/>
        <c:noMultiLvlLbl val="0"/>
      </c:catAx>
      <c:valAx>
        <c:axId val="10988569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09884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'Ev. Brecha de precios.'!$F$3</c:f>
              <c:strCache>
                <c:ptCount val="1"/>
                <c:pt idx="0">
                  <c:v>EXPERIMENTALIDAD MÍNIMA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'Ev. Brecha de precios.'!$A$4:$A$7</c:f>
              <c:strCache>
                <c:ptCount val="4"/>
                <c:pt idx="0">
                  <c:v>1992/93</c:v>
                </c:pt>
                <c:pt idx="1">
                  <c:v>2002/03</c:v>
                </c:pt>
                <c:pt idx="2">
                  <c:v>2010/11</c:v>
                </c:pt>
                <c:pt idx="3">
                  <c:v>2012/13</c:v>
                </c:pt>
              </c:strCache>
            </c:strRef>
          </c:cat>
          <c:val>
            <c:numRef>
              <c:f>'Ev. Brecha de precios.'!$G$4:$G$7</c:f>
              <c:numCache>
                <c:formatCode>0.00%</c:formatCode>
                <c:ptCount val="4"/>
                <c:pt idx="0">
                  <c:v>0.20440000000000041</c:v>
                </c:pt>
                <c:pt idx="1">
                  <c:v>0.53820000000000001</c:v>
                </c:pt>
                <c:pt idx="2">
                  <c:v>0.48380000000000162</c:v>
                </c:pt>
                <c:pt idx="3">
                  <c:v>1.5554999999999937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9914368"/>
        <c:axId val="109916160"/>
      </c:barChart>
      <c:catAx>
        <c:axId val="10991436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109916160"/>
        <c:crosses val="autoZero"/>
        <c:auto val="1"/>
        <c:lblAlgn val="ctr"/>
        <c:lblOffset val="100"/>
        <c:noMultiLvlLbl val="0"/>
      </c:catAx>
      <c:valAx>
        <c:axId val="109916160"/>
        <c:scaling>
          <c:orientation val="minMax"/>
          <c:max val="2.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09914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491001184755263E-2"/>
          <c:y val="0.20845822979351919"/>
          <c:w val="0.97094271242395602"/>
          <c:h val="0.63964452162110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'2.2.'!$B$1</c:f>
              <c:strCache>
                <c:ptCount val="1"/>
                <c:pt idx="0">
                  <c:v>Artes y Humanidades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solidFill>
                <a:srgbClr val="1F497D">
                  <a:lumMod val="40000"/>
                  <a:lumOff val="60000"/>
                </a:srgb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'2.2.'!$A$2:$A$5</c:f>
              <c:strCache>
                <c:ptCount val="4"/>
                <c:pt idx="0">
                  <c:v>U. Públicas 2008/09</c:v>
                </c:pt>
                <c:pt idx="1">
                  <c:v>U. Públicas 2012/13</c:v>
                </c:pt>
                <c:pt idx="2">
                  <c:v>U. Privadas  2008/09</c:v>
                </c:pt>
                <c:pt idx="3">
                  <c:v>U. Privadas  2012/13</c:v>
                </c:pt>
              </c:strCache>
            </c:strRef>
          </c:cat>
          <c:val>
            <c:numRef>
              <c:f>'2.2.'!$B$2:$B$5</c:f>
              <c:numCache>
                <c:formatCode>#,##0.00;\(#,##0.00\)</c:formatCode>
                <c:ptCount val="4"/>
                <c:pt idx="0">
                  <c:v>669.44375000000002</c:v>
                </c:pt>
                <c:pt idx="1">
                  <c:v>1034.358139534884</c:v>
                </c:pt>
                <c:pt idx="2">
                  <c:v>3804.45</c:v>
                </c:pt>
                <c:pt idx="3">
                  <c:v>5897.6399999999994</c:v>
                </c:pt>
              </c:numCache>
            </c:numRef>
          </c:val>
        </c:ser>
        <c:ser>
          <c:idx val="1"/>
          <c:order val="1"/>
          <c:tx>
            <c:strRef>
              <c:f>'2.2.'!$C$1</c:f>
              <c:strCache>
                <c:ptCount val="1"/>
                <c:pt idx="0">
                  <c:v>Ciencias Sociales y Jurídicas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C0504D">
                  <a:lumMod val="60000"/>
                  <a:lumOff val="40000"/>
                </a:srgb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'2.2.'!$A$2:$A$5</c:f>
              <c:strCache>
                <c:ptCount val="4"/>
                <c:pt idx="0">
                  <c:v>U. Públicas 2008/09</c:v>
                </c:pt>
                <c:pt idx="1">
                  <c:v>U. Públicas 2012/13</c:v>
                </c:pt>
                <c:pt idx="2">
                  <c:v>U. Privadas  2008/09</c:v>
                </c:pt>
                <c:pt idx="3">
                  <c:v>U. Privadas  2012/13</c:v>
                </c:pt>
              </c:strCache>
            </c:strRef>
          </c:cat>
          <c:val>
            <c:numRef>
              <c:f>'2.2.'!$C$2:$C$5</c:f>
              <c:numCache>
                <c:formatCode>#,##0.00;\(#,##0.00\)</c:formatCode>
                <c:ptCount val="4"/>
                <c:pt idx="0">
                  <c:v>706.78705882352938</c:v>
                </c:pt>
                <c:pt idx="1">
                  <c:v>1047.8086956521761</c:v>
                </c:pt>
                <c:pt idx="2">
                  <c:v>5493.2571428571437</c:v>
                </c:pt>
                <c:pt idx="3">
                  <c:v>7569.3375000000005</c:v>
                </c:pt>
              </c:numCache>
            </c:numRef>
          </c:val>
        </c:ser>
        <c:ser>
          <c:idx val="2"/>
          <c:order val="2"/>
          <c:tx>
            <c:strRef>
              <c:f>'2.2.'!$D$1</c:f>
              <c:strCache>
                <c:ptCount val="1"/>
                <c:pt idx="0">
                  <c:v>Ciencias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rgbClr val="1F497D">
                  <a:lumMod val="75000"/>
                </a:srgb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'2.2.'!$A$2:$A$5</c:f>
              <c:strCache>
                <c:ptCount val="4"/>
                <c:pt idx="0">
                  <c:v>U. Públicas 2008/09</c:v>
                </c:pt>
                <c:pt idx="1">
                  <c:v>U. Públicas 2012/13</c:v>
                </c:pt>
                <c:pt idx="2">
                  <c:v>U. Privadas  2008/09</c:v>
                </c:pt>
                <c:pt idx="3">
                  <c:v>U. Privadas  2012/13</c:v>
                </c:pt>
              </c:strCache>
            </c:strRef>
          </c:cat>
          <c:val>
            <c:numRef>
              <c:f>'2.2.'!$D$2:$D$5</c:f>
              <c:numCache>
                <c:formatCode>#,##0.00;\(#,##0.00\)</c:formatCode>
                <c:ptCount val="4"/>
                <c:pt idx="0">
                  <c:v>913.82705357142891</c:v>
                </c:pt>
                <c:pt idx="1">
                  <c:v>1265.58139534884</c:v>
                </c:pt>
                <c:pt idx="2">
                  <c:v>6126.9000000000005</c:v>
                </c:pt>
                <c:pt idx="3">
                  <c:v>6506.7</c:v>
                </c:pt>
              </c:numCache>
            </c:numRef>
          </c:val>
        </c:ser>
        <c:ser>
          <c:idx val="3"/>
          <c:order val="3"/>
          <c:tx>
            <c:strRef>
              <c:f>'2.2.'!$E$1</c:f>
              <c:strCache>
                <c:ptCount val="1"/>
                <c:pt idx="0">
                  <c:v>Ciencias de la Salud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'2.2.'!$A$2:$A$5</c:f>
              <c:strCache>
                <c:ptCount val="4"/>
                <c:pt idx="0">
                  <c:v>U. Públicas 2008/09</c:v>
                </c:pt>
                <c:pt idx="1">
                  <c:v>U. Públicas 2012/13</c:v>
                </c:pt>
                <c:pt idx="2">
                  <c:v>U. Privadas  2008/09</c:v>
                </c:pt>
                <c:pt idx="3">
                  <c:v>U. Privadas  2012/13</c:v>
                </c:pt>
              </c:strCache>
            </c:strRef>
          </c:cat>
          <c:val>
            <c:numRef>
              <c:f>'2.2.'!$E$2:$E$5</c:f>
              <c:numCache>
                <c:formatCode>#,##0.00;\(#,##0.00\)</c:formatCode>
                <c:ptCount val="4"/>
                <c:pt idx="0">
                  <c:v>957.95882352941157</c:v>
                </c:pt>
                <c:pt idx="1">
                  <c:v>1309.595454545454</c:v>
                </c:pt>
                <c:pt idx="2">
                  <c:v>7006.7999999999993</c:v>
                </c:pt>
                <c:pt idx="3">
                  <c:v>8806.0500000000011</c:v>
                </c:pt>
              </c:numCache>
            </c:numRef>
          </c:val>
        </c:ser>
        <c:ser>
          <c:idx val="4"/>
          <c:order val="4"/>
          <c:tx>
            <c:strRef>
              <c:f>'2.2.'!$F$1</c:f>
              <c:strCache>
                <c:ptCount val="1"/>
                <c:pt idx="0">
                  <c:v>Ingeniería y Arquitectura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'2.2.'!$A$2:$A$5</c:f>
              <c:strCache>
                <c:ptCount val="4"/>
                <c:pt idx="0">
                  <c:v>U. Públicas 2008/09</c:v>
                </c:pt>
                <c:pt idx="1">
                  <c:v>U. Públicas 2012/13</c:v>
                </c:pt>
                <c:pt idx="2">
                  <c:v>U. Privadas  2008/09</c:v>
                </c:pt>
                <c:pt idx="3">
                  <c:v>U. Privadas  2012/13</c:v>
                </c:pt>
              </c:strCache>
            </c:strRef>
          </c:cat>
          <c:val>
            <c:numRef>
              <c:f>'2.2.'!$F$2:$F$5</c:f>
              <c:numCache>
                <c:formatCode>#,##0.00;\(#,##0.00\)</c:formatCode>
                <c:ptCount val="4"/>
                <c:pt idx="0">
                  <c:v>856.26680672268924</c:v>
                </c:pt>
                <c:pt idx="1">
                  <c:v>1318.4808510638279</c:v>
                </c:pt>
                <c:pt idx="2">
                  <c:v>5836.5857142857139</c:v>
                </c:pt>
                <c:pt idx="3">
                  <c:v>7584.7124999999996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00384"/>
        <c:axId val="110014464"/>
      </c:barChart>
      <c:catAx>
        <c:axId val="1100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0014464"/>
        <c:crosses val="autoZero"/>
        <c:auto val="1"/>
        <c:lblAlgn val="ctr"/>
        <c:lblOffset val="100"/>
        <c:noMultiLvlLbl val="0"/>
      </c:catAx>
      <c:valAx>
        <c:axId val="110014464"/>
        <c:scaling>
          <c:orientation val="minMax"/>
        </c:scaling>
        <c:delete val="1"/>
        <c:axPos val="l"/>
        <c:numFmt formatCode="#,##0.00;\(#,##0.00\)" sourceLinked="1"/>
        <c:majorTickMark val="out"/>
        <c:minorTickMark val="none"/>
        <c:tickLblPos val="nextTo"/>
        <c:crossAx val="11000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9028156221616718E-2"/>
          <c:y val="0.39226869455006336"/>
          <c:w val="0.32485695418862826"/>
          <c:h val="0.155893536121672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" sz="1400" b="0" dirty="0"/>
              <a:t>GRÁFICO</a:t>
            </a:r>
            <a:r>
              <a:rPr lang="es-ES" sz="1400" b="0" baseline="0" dirty="0"/>
              <a:t> </a:t>
            </a:r>
            <a:r>
              <a:rPr lang="es-ES" sz="1400" b="0" baseline="0" dirty="0" smtClean="0"/>
              <a:t>20.- </a:t>
            </a:r>
            <a:r>
              <a:rPr lang="es-ES" sz="1400" b="0" baseline="0" dirty="0"/>
              <a:t>Evolución de las becas y ayudas del ministerio de Educación (2004-2014)</a:t>
            </a:r>
            <a:endParaRPr lang="es-ES" sz="14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906528243518292E-2"/>
          <c:y val="0.12981754955265656"/>
          <c:w val="0.83899125621760007"/>
          <c:h val="0.64579063921208335"/>
        </c:manualLayout>
      </c:layout>
      <c:barChart>
        <c:barDir val="col"/>
        <c:grouping val="clustered"/>
        <c:varyColors val="0"/>
        <c:ser>
          <c:idx val="0"/>
          <c:order val="0"/>
          <c:tx>
            <c:v>Dotación media de los beneficiarios de beca general en el nivel universitario y equivalente. (€)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Hoja2!$B$2:$B$11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Hoja2!$C$2:$C$11</c:f>
              <c:numCache>
                <c:formatCode>#,##0\ "€";[Red]#,##0\ "€"</c:formatCode>
                <c:ptCount val="10"/>
                <c:pt idx="0">
                  <c:v>2510.63</c:v>
                </c:pt>
                <c:pt idx="1">
                  <c:v>2643.06</c:v>
                </c:pt>
                <c:pt idx="2">
                  <c:v>2705.86</c:v>
                </c:pt>
                <c:pt idx="3">
                  <c:v>2728.88</c:v>
                </c:pt>
                <c:pt idx="4">
                  <c:v>2831.31</c:v>
                </c:pt>
                <c:pt idx="5">
                  <c:v>2907.53</c:v>
                </c:pt>
                <c:pt idx="6">
                  <c:v>3056.59</c:v>
                </c:pt>
                <c:pt idx="7">
                  <c:v>3160.39</c:v>
                </c:pt>
                <c:pt idx="8">
                  <c:v>3089.52</c:v>
                </c:pt>
                <c:pt idx="9">
                  <c:v>2824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84768"/>
        <c:axId val="109582976"/>
      </c:barChart>
      <c:lineChart>
        <c:grouping val="standard"/>
        <c:varyColors val="0"/>
        <c:ser>
          <c:idx val="1"/>
          <c:order val="1"/>
          <c:tx>
            <c:v>Número de beneficiarios de beca general en el nivel universitario y equivalente. (en personas)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Hoja2!$B$2:$B$11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Hoja2!$D$2:$D$11</c:f>
              <c:numCache>
                <c:formatCode>#,##0</c:formatCode>
                <c:ptCount val="10"/>
                <c:pt idx="0">
                  <c:v>195099</c:v>
                </c:pt>
                <c:pt idx="1">
                  <c:v>189463</c:v>
                </c:pt>
                <c:pt idx="2">
                  <c:v>191943</c:v>
                </c:pt>
                <c:pt idx="3">
                  <c:v>205063</c:v>
                </c:pt>
                <c:pt idx="4">
                  <c:v>224829</c:v>
                </c:pt>
                <c:pt idx="5">
                  <c:v>236243</c:v>
                </c:pt>
                <c:pt idx="6">
                  <c:v>267533</c:v>
                </c:pt>
                <c:pt idx="7">
                  <c:v>305454</c:v>
                </c:pt>
                <c:pt idx="8">
                  <c:v>296783</c:v>
                </c:pt>
                <c:pt idx="9">
                  <c:v>322000</c:v>
                </c:pt>
              </c:numCache>
            </c:numRef>
          </c:val>
          <c:smooth val="0"/>
        </c:ser>
        <c:ser>
          <c:idx val="2"/>
          <c:order val="2"/>
          <c:tx>
            <c:v>Créditos presupuestarios nivel universitario y equivalente. (Miles €)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4.1226378072687267E-2"/>
                  <c:y val="4.2551866032252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Hoja2!$B$2:$B$11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Hoja2!$E$2:$E$11</c:f>
              <c:numCache>
                <c:formatCode>#,##0\ "€";[Red]#,##0\ "€"</c:formatCode>
                <c:ptCount val="10"/>
                <c:pt idx="0">
                  <c:v>489822</c:v>
                </c:pt>
                <c:pt idx="1">
                  <c:v>500762</c:v>
                </c:pt>
                <c:pt idx="2">
                  <c:v>519371</c:v>
                </c:pt>
                <c:pt idx="3">
                  <c:v>559592</c:v>
                </c:pt>
                <c:pt idx="4">
                  <c:v>636561</c:v>
                </c:pt>
                <c:pt idx="5">
                  <c:v>686883</c:v>
                </c:pt>
                <c:pt idx="6">
                  <c:v>817739</c:v>
                </c:pt>
                <c:pt idx="7">
                  <c:v>965352</c:v>
                </c:pt>
                <c:pt idx="8">
                  <c:v>916917</c:v>
                </c:pt>
                <c:pt idx="9">
                  <c:v>909328</c:v>
                </c:pt>
              </c:numCache>
            </c:numRef>
          </c:val>
          <c:smooth val="0"/>
        </c:ser>
        <c:ser>
          <c:idx val="3"/>
          <c:order val="3"/>
          <c:tx>
            <c:v>Créditos presupuestarios del sistema educativo. (Miles €)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dLbl>
              <c:idx val="2"/>
              <c:layout>
                <c:manualLayout>
                  <c:x val="-3.5487205207041135E-2"/>
                  <c:y val="4.5851240067254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624438028743337E-2"/>
                  <c:y val="4.5851240067254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452829685502564E-2"/>
                  <c:y val="2.0727272907115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355794691447025E-2"/>
                  <c:y val="2.0727272907115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527403034687799E-2"/>
                  <c:y val="3.1195592557173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Hoja2!$B$2:$B$11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Hoja2!$F$2:$F$11</c:f>
              <c:numCache>
                <c:formatCode>#,##0\ "€";[Red]#,##0\ "€"</c:formatCode>
                <c:ptCount val="10"/>
                <c:pt idx="0">
                  <c:v>831221</c:v>
                </c:pt>
                <c:pt idx="1">
                  <c:v>846172</c:v>
                </c:pt>
                <c:pt idx="2">
                  <c:v>991447</c:v>
                </c:pt>
                <c:pt idx="3">
                  <c:v>1071145</c:v>
                </c:pt>
                <c:pt idx="4">
                  <c:v>1091996</c:v>
                </c:pt>
                <c:pt idx="5">
                  <c:v>1132226</c:v>
                </c:pt>
                <c:pt idx="6">
                  <c:v>1168226</c:v>
                </c:pt>
                <c:pt idx="7">
                  <c:v>1138226</c:v>
                </c:pt>
                <c:pt idx="8">
                  <c:v>1161026</c:v>
                </c:pt>
                <c:pt idx="9">
                  <c:v>1411025</c:v>
                </c:pt>
              </c:numCache>
            </c:numRef>
          </c:val>
          <c:smooth val="0"/>
        </c:ser>
        <c:ser>
          <c:idx val="4"/>
          <c:order val="4"/>
          <c:tx>
            <c:v>Créditos liquidados del sistema educativo español. (Miles €)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dLbls>
            <c:dLbl>
              <c:idx val="2"/>
              <c:layout>
                <c:manualLayout>
                  <c:x val="-4.64126318578559E-2"/>
                  <c:y val="-4.7944903997266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818508016854408E-2"/>
                  <c:y val="-3.9570248277219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452829685502564E-2"/>
                  <c:y val="-3.3289256487184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3087151354150713E-2"/>
                  <c:y val="-3.9570248277219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Hoja2!$B$2:$B$11</c:f>
              <c:strCache>
                <c:ptCount val="10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</c:strCache>
            </c:strRef>
          </c:cat>
          <c:val>
            <c:numRef>
              <c:f>Hoja2!$G$2:$G$11</c:f>
              <c:numCache>
                <c:formatCode>#,##0\ "€";[Red]#,##0\ "€"</c:formatCode>
                <c:ptCount val="10"/>
                <c:pt idx="0">
                  <c:v>820493</c:v>
                </c:pt>
                <c:pt idx="1">
                  <c:v>836454</c:v>
                </c:pt>
                <c:pt idx="2">
                  <c:v>945308</c:v>
                </c:pt>
                <c:pt idx="3">
                  <c:v>1031751</c:v>
                </c:pt>
                <c:pt idx="4">
                  <c:v>1270632</c:v>
                </c:pt>
                <c:pt idx="5">
                  <c:v>1404139</c:v>
                </c:pt>
                <c:pt idx="6">
                  <c:v>1599307</c:v>
                </c:pt>
                <c:pt idx="7">
                  <c:v>1748442</c:v>
                </c:pt>
                <c:pt idx="8">
                  <c:v>1547753</c:v>
                </c:pt>
                <c:pt idx="9">
                  <c:v>1472924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80288"/>
        <c:axId val="109581824"/>
      </c:lineChart>
      <c:catAx>
        <c:axId val="10958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581824"/>
        <c:crosses val="autoZero"/>
        <c:auto val="1"/>
        <c:lblAlgn val="ctr"/>
        <c:lblOffset val="100"/>
        <c:noMultiLvlLbl val="0"/>
      </c:catAx>
      <c:valAx>
        <c:axId val="109581824"/>
        <c:scaling>
          <c:orientation val="minMax"/>
          <c:max val="180000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crossAx val="109580288"/>
        <c:crosses val="autoZero"/>
        <c:crossBetween val="between"/>
      </c:valAx>
      <c:valAx>
        <c:axId val="109582976"/>
        <c:scaling>
          <c:orientation val="minMax"/>
          <c:max val="22000"/>
          <c:min val="0"/>
        </c:scaling>
        <c:delete val="0"/>
        <c:axPos val="r"/>
        <c:numFmt formatCode="#,##0\ &quot;€&quot;;[Red]#,##0\ &quot;€&quot;" sourceLinked="1"/>
        <c:majorTickMark val="out"/>
        <c:minorTickMark val="none"/>
        <c:tickLblPos val="nextTo"/>
        <c:crossAx val="109584768"/>
        <c:crosses val="max"/>
        <c:crossBetween val="between"/>
        <c:majorUnit val="3000"/>
      </c:valAx>
      <c:catAx>
        <c:axId val="10958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095829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8.7180603324426745E-2"/>
          <c:y val="0.84022657070542128"/>
          <c:w val="0.83634141011986995"/>
          <c:h val="0.15900141132731535"/>
        </c:manualLayout>
      </c:layout>
      <c:overlay val="0"/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45398434784692E-2"/>
          <c:y val="0.45602466358371868"/>
          <c:w val="0.90023454259998315"/>
          <c:h val="0.41301443380183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'4.3.b'!$B$3</c:f>
              <c:strCache>
                <c:ptCount val="1"/>
                <c:pt idx="0">
                  <c:v>TASAS Y PRECIOS PÚBLICOS DE ENSEÑANZAS UNIVERSITARIAS (30+31)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numFmt formatCode="0.0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'C:\Users\blafupar\AppData\Local\Microsoft\Windows\Temporary Internet Files\Content.Outlook\PIW0GJTD\CRUE 2014\Crue Presentación\[JHA 20140602.xlsx]GRÁF-2'!$A$4:$A$21</c:f>
              <c:strCache>
                <c:ptCount val="18"/>
                <c:pt idx="0">
                  <c:v>CATALUÑA</c:v>
                </c:pt>
                <c:pt idx="1">
                  <c:v>MADRID</c:v>
                </c:pt>
                <c:pt idx="2">
                  <c:v>C. VALENCIANA</c:v>
                </c:pt>
                <c:pt idx="3">
                  <c:v>TOTAL UU.PP. PRESENCIALES</c:v>
                </c:pt>
                <c:pt idx="4">
                  <c:v>CASTILLA Y LEÓN</c:v>
                </c:pt>
                <c:pt idx="5">
                  <c:v>ARAGÓN</c:v>
                </c:pt>
                <c:pt idx="6">
                  <c:v>ASTURIAS</c:v>
                </c:pt>
                <c:pt idx="7">
                  <c:v>ILLES BALEARS</c:v>
                </c:pt>
                <c:pt idx="8">
                  <c:v>ANDALUCÍA</c:v>
                </c:pt>
                <c:pt idx="9">
                  <c:v>MURCIA</c:v>
                </c:pt>
                <c:pt idx="10">
                  <c:v>CANARIAS</c:v>
                </c:pt>
                <c:pt idx="11">
                  <c:v>PAÍS VASCO</c:v>
                </c:pt>
                <c:pt idx="12">
                  <c:v>NAVARRA</c:v>
                </c:pt>
                <c:pt idx="13">
                  <c:v>EXTREMADURA</c:v>
                </c:pt>
                <c:pt idx="14">
                  <c:v>CANTABRIA</c:v>
                </c:pt>
                <c:pt idx="15">
                  <c:v>LA RIOJA</c:v>
                </c:pt>
                <c:pt idx="16">
                  <c:v>CASTILLA-LA MANCHA</c:v>
                </c:pt>
                <c:pt idx="17">
                  <c:v>GALICIA</c:v>
                </c:pt>
              </c:strCache>
            </c:strRef>
          </c:cat>
          <c:val>
            <c:numRef>
              <c:f>'C:\Users\blafupar\AppData\Local\Microsoft\Windows\Temporary Internet Files\Content.Outlook\PIW0GJTD\CRUE 2014\Crue Presentación\[JHA 20140602.xlsx]GRÁF-2'!$B$4:$B$21</c:f>
              <c:numCache>
                <c:formatCode>General</c:formatCode>
                <c:ptCount val="18"/>
                <c:pt idx="0">
                  <c:v>0.87252999699559786</c:v>
                </c:pt>
                <c:pt idx="1">
                  <c:v>0.4167388700734479</c:v>
                </c:pt>
                <c:pt idx="2">
                  <c:v>0.34765334779585316</c:v>
                </c:pt>
                <c:pt idx="3">
                  <c:v>0.34199845176081983</c:v>
                </c:pt>
                <c:pt idx="4">
                  <c:v>0.31525419054239323</c:v>
                </c:pt>
                <c:pt idx="5">
                  <c:v>0.27928395362566738</c:v>
                </c:pt>
                <c:pt idx="6">
                  <c:v>0.23530991030802106</c:v>
                </c:pt>
                <c:pt idx="7">
                  <c:v>0.20413511944476539</c:v>
                </c:pt>
                <c:pt idx="8">
                  <c:v>0.1756974521215032</c:v>
                </c:pt>
                <c:pt idx="9">
                  <c:v>0.11842036987062209</c:v>
                </c:pt>
                <c:pt idx="10">
                  <c:v>0.11425223806264689</c:v>
                </c:pt>
                <c:pt idx="11">
                  <c:v>0.11336706324753247</c:v>
                </c:pt>
                <c:pt idx="12">
                  <c:v>9.6349120935423915E-2</c:v>
                </c:pt>
                <c:pt idx="13">
                  <c:v>6.7483625047661797E-2</c:v>
                </c:pt>
                <c:pt idx="14">
                  <c:v>2.3029275471849256E-2</c:v>
                </c:pt>
                <c:pt idx="15">
                  <c:v>6.6435087958053845E-3</c:v>
                </c:pt>
                <c:pt idx="16">
                  <c:v>-3.1362379214908878E-2</c:v>
                </c:pt>
                <c:pt idx="17">
                  <c:v>-9.8344898880954573E-2</c:v>
                </c:pt>
              </c:numCache>
            </c:numRef>
          </c:val>
        </c:ser>
        <c:ser>
          <c:idx val="1"/>
          <c:order val="1"/>
          <c:tx>
            <c:strRef>
              <c:f>'C:\Users\blafupar\AppData\Local\Microsoft\Windows\Temporary Internet Files\Content.Outlook\PIW0GJTD\CRUE 2014\Crue Presentación\[JHA 20140602.xlsx]GRÁF-2'!$C$3</c:f>
              <c:strCache>
                <c:ptCount val="1"/>
                <c:pt idx="0">
                  <c:v>FINANCIACIÓN PÚBLICA AUTONÓMICA (450+750)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numFmt formatCode="0.0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'C:\Users\blafupar\AppData\Local\Microsoft\Windows\Temporary Internet Files\Content.Outlook\PIW0GJTD\CRUE 2014\Crue Presentación\[JHA 20140602.xlsx]GRÁF-2'!$A$4:$A$21</c:f>
              <c:strCache>
                <c:ptCount val="18"/>
                <c:pt idx="0">
                  <c:v>CATALUÑA</c:v>
                </c:pt>
                <c:pt idx="1">
                  <c:v>MADRID</c:v>
                </c:pt>
                <c:pt idx="2">
                  <c:v>C. VALENCIANA</c:v>
                </c:pt>
                <c:pt idx="3">
                  <c:v>TOTAL UU.PP. PRESENCIALES</c:v>
                </c:pt>
                <c:pt idx="4">
                  <c:v>CASTILLA Y LEÓN</c:v>
                </c:pt>
                <c:pt idx="5">
                  <c:v>ARAGÓN</c:v>
                </c:pt>
                <c:pt idx="6">
                  <c:v>ASTURIAS</c:v>
                </c:pt>
                <c:pt idx="7">
                  <c:v>ILLES BALEARS</c:v>
                </c:pt>
                <c:pt idx="8">
                  <c:v>ANDALUCÍA</c:v>
                </c:pt>
                <c:pt idx="9">
                  <c:v>MURCIA</c:v>
                </c:pt>
                <c:pt idx="10">
                  <c:v>CANARIAS</c:v>
                </c:pt>
                <c:pt idx="11">
                  <c:v>PAÍS VASCO</c:v>
                </c:pt>
                <c:pt idx="12">
                  <c:v>NAVARRA</c:v>
                </c:pt>
                <c:pt idx="13">
                  <c:v>EXTREMADURA</c:v>
                </c:pt>
                <c:pt idx="14">
                  <c:v>CANTABRIA</c:v>
                </c:pt>
                <c:pt idx="15">
                  <c:v>LA RIOJA</c:v>
                </c:pt>
                <c:pt idx="16">
                  <c:v>CASTILLA-LA MANCHA</c:v>
                </c:pt>
                <c:pt idx="17">
                  <c:v>GALICIA</c:v>
                </c:pt>
              </c:strCache>
            </c:strRef>
          </c:cat>
          <c:val>
            <c:numRef>
              <c:f>'C:\Users\blafupar\AppData\Local\Microsoft\Windows\Temporary Internet Files\Content.Outlook\PIW0GJTD\CRUE 2014\Crue Presentación\[JHA 20140602.xlsx]GRÁF-2'!$C$4:$C$21</c:f>
              <c:numCache>
                <c:formatCode>General</c:formatCode>
                <c:ptCount val="18"/>
                <c:pt idx="0">
                  <c:v>-0.19803598955888133</c:v>
                </c:pt>
                <c:pt idx="1">
                  <c:v>-0.21826092565459096</c:v>
                </c:pt>
                <c:pt idx="2">
                  <c:v>-7.6808403195840091E-2</c:v>
                </c:pt>
                <c:pt idx="3">
                  <c:v>-0.12895329191643845</c:v>
                </c:pt>
                <c:pt idx="4">
                  <c:v>-7.7470620416204949E-2</c:v>
                </c:pt>
                <c:pt idx="5">
                  <c:v>-0.14068360558384818</c:v>
                </c:pt>
                <c:pt idx="6">
                  <c:v>-0.1270521719158802</c:v>
                </c:pt>
                <c:pt idx="7">
                  <c:v>-0.13798947094761557</c:v>
                </c:pt>
                <c:pt idx="8">
                  <c:v>-4.2114375550166061E-2</c:v>
                </c:pt>
                <c:pt idx="9">
                  <c:v>-0.15467037579031864</c:v>
                </c:pt>
                <c:pt idx="10">
                  <c:v>-0.14082303665431822</c:v>
                </c:pt>
                <c:pt idx="11">
                  <c:v>1.4664928952806045E-2</c:v>
                </c:pt>
                <c:pt idx="12">
                  <c:v>-0.19664184731435821</c:v>
                </c:pt>
                <c:pt idx="13">
                  <c:v>-0.1846105738011119</c:v>
                </c:pt>
                <c:pt idx="14">
                  <c:v>-0.15030927000291067</c:v>
                </c:pt>
                <c:pt idx="15">
                  <c:v>8.1415798461064226E-2</c:v>
                </c:pt>
                <c:pt idx="16">
                  <c:v>-0.38061372574921537</c:v>
                </c:pt>
                <c:pt idx="17">
                  <c:v>-0.13554397739182678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29"/>
        <c:axId val="109614592"/>
        <c:axId val="109616128"/>
      </c:barChart>
      <c:catAx>
        <c:axId val="10961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 rot="-5400000" vert="horz"/>
          <a:lstStyle/>
          <a:p>
            <a:pPr>
              <a:defRPr/>
            </a:pPr>
            <a:endParaRPr lang="es-ES"/>
          </a:p>
        </c:txPr>
        <c:crossAx val="109616128"/>
        <c:crosses val="autoZero"/>
        <c:auto val="1"/>
        <c:lblAlgn val="ctr"/>
        <c:lblOffset val="100"/>
        <c:noMultiLvlLbl val="0"/>
      </c:catAx>
      <c:valAx>
        <c:axId val="1096161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0961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08694974771989"/>
          <c:y val="0.80386392265602757"/>
          <c:w val="0.64063867016622922"/>
          <c:h val="9.311540366518078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366756249430073E-2"/>
          <c:y val="2.303030323012779E-2"/>
          <c:w val="0.94980454669802639"/>
          <c:h val="0.878459346898846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latin typeface="DIN-Regular" panose="020B0500000000000000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Hoja2!$R$7:$R$24</c:f>
              <c:numCache>
                <c:formatCode>0.00%</c:formatCode>
                <c:ptCount val="18"/>
                <c:pt idx="0">
                  <c:v>0.10560887391571246</c:v>
                </c:pt>
                <c:pt idx="1">
                  <c:v>0.10979589691022233</c:v>
                </c:pt>
                <c:pt idx="2">
                  <c:v>9.8284274501364774E-2</c:v>
                </c:pt>
                <c:pt idx="3">
                  <c:v>8.9114602478777991E-2</c:v>
                </c:pt>
                <c:pt idx="4">
                  <c:v>0.11369272941434824</c:v>
                </c:pt>
                <c:pt idx="5">
                  <c:v>0.11848721479835436</c:v>
                </c:pt>
                <c:pt idx="6">
                  <c:v>0.13092824614547224</c:v>
                </c:pt>
                <c:pt idx="7">
                  <c:v>9.5628220448150766E-2</c:v>
                </c:pt>
                <c:pt idx="8">
                  <c:v>0.1223044575881844</c:v>
                </c:pt>
                <c:pt idx="9">
                  <c:v>0.13238306840463857</c:v>
                </c:pt>
                <c:pt idx="10">
                  <c:v>7.744571002879333E-2</c:v>
                </c:pt>
                <c:pt idx="11">
                  <c:v>0.13684207659328909</c:v>
                </c:pt>
                <c:pt idx="12">
                  <c:v>0.13009618267025311</c:v>
                </c:pt>
                <c:pt idx="13">
                  <c:v>0.11683096925806495</c:v>
                </c:pt>
                <c:pt idx="14">
                  <c:v>9.4228816462382181E-2</c:v>
                </c:pt>
                <c:pt idx="15">
                  <c:v>0.12448883737149541</c:v>
                </c:pt>
                <c:pt idx="16">
                  <c:v>0.11292160693469167</c:v>
                </c:pt>
                <c:pt idx="17">
                  <c:v>0.11166683944015186</c:v>
                </c:pt>
              </c:numCache>
            </c:numRef>
          </c:val>
        </c:ser>
        <c:ser>
          <c:idx val="1"/>
          <c:order val="1"/>
          <c:spPr>
            <a:solidFill>
              <a:srgbClr val="C0504D"/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latin typeface="DIN-Regular" panose="020B0500000000000000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Hoja2!$S$7:$S$24</c:f>
              <c:numCache>
                <c:formatCode>0.00%</c:formatCode>
                <c:ptCount val="18"/>
                <c:pt idx="0">
                  <c:v>0.13250011971275868</c:v>
                </c:pt>
                <c:pt idx="1">
                  <c:v>0.15557572922391669</c:v>
                </c:pt>
                <c:pt idx="2">
                  <c:v>0.12472747058691772</c:v>
                </c:pt>
                <c:pt idx="3">
                  <c:v>0.11956454735723893</c:v>
                </c:pt>
                <c:pt idx="4">
                  <c:v>0.15935232030684027</c:v>
                </c:pt>
                <c:pt idx="5">
                  <c:v>0.24394056393437794</c:v>
                </c:pt>
                <c:pt idx="6">
                  <c:v>0.16737993681337218</c:v>
                </c:pt>
                <c:pt idx="7">
                  <c:v>0.10109146465597108</c:v>
                </c:pt>
                <c:pt idx="8">
                  <c:v>0.12796056546329235</c:v>
                </c:pt>
                <c:pt idx="9">
                  <c:v>0.18395132745496678</c:v>
                </c:pt>
                <c:pt idx="10">
                  <c:v>8.9390581969997523E-2</c:v>
                </c:pt>
                <c:pt idx="11">
                  <c:v>0.18902780398891078</c:v>
                </c:pt>
                <c:pt idx="12">
                  <c:v>0.21449301927240438</c:v>
                </c:pt>
                <c:pt idx="13">
                  <c:v>0.15779408112280685</c:v>
                </c:pt>
                <c:pt idx="14">
                  <c:v>0.13746727148685389</c:v>
                </c:pt>
                <c:pt idx="15">
                  <c:v>0.17148413862943745</c:v>
                </c:pt>
                <c:pt idx="16">
                  <c:v>0.14791892372800619</c:v>
                </c:pt>
                <c:pt idx="17">
                  <c:v>0.16714859791933492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09682688"/>
        <c:axId val="109684224"/>
      </c:barChart>
      <c:catAx>
        <c:axId val="109682688"/>
        <c:scaling>
          <c:orientation val="maxMin"/>
        </c:scaling>
        <c:delete val="1"/>
        <c:axPos val="l"/>
        <c:majorTickMark val="none"/>
        <c:minorTickMark val="none"/>
        <c:tickLblPos val="nextTo"/>
        <c:crossAx val="109684224"/>
        <c:crosses val="autoZero"/>
        <c:auto val="1"/>
        <c:lblAlgn val="ctr"/>
        <c:lblOffset val="100"/>
        <c:noMultiLvlLbl val="0"/>
      </c:catAx>
      <c:valAx>
        <c:axId val="109684224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high"/>
        <c:spPr>
          <a:ln w="9525">
            <a:noFill/>
          </a:ln>
        </c:spPr>
        <c:crossAx val="1096826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Año 2008</c:v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latin typeface="DIN-Regular" panose="020B0500000000000000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Hoja2!$L$7:$L$24</c:f>
              <c:strCache>
                <c:ptCount val="18"/>
                <c:pt idx="0">
                  <c:v>ANDALUCÍA</c:v>
                </c:pt>
                <c:pt idx="1">
                  <c:v>ARAGÓN</c:v>
                </c:pt>
                <c:pt idx="2">
                  <c:v>CANARIAS</c:v>
                </c:pt>
                <c:pt idx="3">
                  <c:v>CANTABRIA</c:v>
                </c:pt>
                <c:pt idx="4">
                  <c:v>CAST-LA MANCHA</c:v>
                </c:pt>
                <c:pt idx="5">
                  <c:v>CATALUÑA</c:v>
                </c:pt>
                <c:pt idx="6">
                  <c:v>EXTREMADURA</c:v>
                </c:pt>
                <c:pt idx="7">
                  <c:v>GALICIA</c:v>
                </c:pt>
                <c:pt idx="8">
                  <c:v>LA RIOJA</c:v>
                </c:pt>
                <c:pt idx="9">
                  <c:v>ILLES BALEARS</c:v>
                </c:pt>
                <c:pt idx="10">
                  <c:v>PAÍS VASCO</c:v>
                </c:pt>
                <c:pt idx="11">
                  <c:v>CASTILLA Y LEÓN</c:v>
                </c:pt>
                <c:pt idx="12">
                  <c:v>MADRID</c:v>
                </c:pt>
                <c:pt idx="13">
                  <c:v> NAVARRA</c:v>
                </c:pt>
                <c:pt idx="14">
                  <c:v>C. VALENCIANA</c:v>
                </c:pt>
                <c:pt idx="15">
                  <c:v>ASTURIAS</c:v>
                </c:pt>
                <c:pt idx="16">
                  <c:v>MURCIA</c:v>
                </c:pt>
                <c:pt idx="17">
                  <c:v>TOTAL UU.PP. PRES.</c:v>
                </c:pt>
              </c:strCache>
            </c:strRef>
          </c:cat>
          <c:val>
            <c:numRef>
              <c:f>Hoja2!$M$7:$M$24</c:f>
              <c:numCache>
                <c:formatCode>0.00%</c:formatCode>
                <c:ptCount val="18"/>
                <c:pt idx="0">
                  <c:v>0.73671516440028195</c:v>
                </c:pt>
                <c:pt idx="1">
                  <c:v>0.62906450538534509</c:v>
                </c:pt>
                <c:pt idx="2">
                  <c:v>0.79646826851073749</c:v>
                </c:pt>
                <c:pt idx="3">
                  <c:v>0.55656451468672641</c:v>
                </c:pt>
                <c:pt idx="4">
                  <c:v>0.75258965364182484</c:v>
                </c:pt>
                <c:pt idx="5">
                  <c:v>0.61399311200608608</c:v>
                </c:pt>
                <c:pt idx="6">
                  <c:v>0.74971100973354365</c:v>
                </c:pt>
                <c:pt idx="7">
                  <c:v>0.69896391294074434</c:v>
                </c:pt>
                <c:pt idx="8">
                  <c:v>0.72660541472707174</c:v>
                </c:pt>
                <c:pt idx="9">
                  <c:v>0.64746782718088003</c:v>
                </c:pt>
                <c:pt idx="10">
                  <c:v>0.72908710593700077</c:v>
                </c:pt>
                <c:pt idx="11">
                  <c:v>0.69524147262350477</c:v>
                </c:pt>
                <c:pt idx="12">
                  <c:v>0.67846047756239536</c:v>
                </c:pt>
                <c:pt idx="13">
                  <c:v>0.76796228951077439</c:v>
                </c:pt>
                <c:pt idx="14">
                  <c:v>0.73553115771667033</c:v>
                </c:pt>
                <c:pt idx="15">
                  <c:v>0.6689707448863077</c:v>
                </c:pt>
                <c:pt idx="16">
                  <c:v>0.727949693690356</c:v>
                </c:pt>
                <c:pt idx="17">
                  <c:v>0.6969573620569941</c:v>
                </c:pt>
              </c:numCache>
            </c:numRef>
          </c:val>
        </c:ser>
        <c:ser>
          <c:idx val="1"/>
          <c:order val="1"/>
          <c:tx>
            <c:v>Año 2010</c:v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sz="800">
                    <a:latin typeface="DIN-Regular" panose="020B0500000000000000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Hoja2!$L$7:$L$24</c:f>
              <c:strCache>
                <c:ptCount val="18"/>
                <c:pt idx="0">
                  <c:v>ANDALUCÍA</c:v>
                </c:pt>
                <c:pt idx="1">
                  <c:v>ARAGÓN</c:v>
                </c:pt>
                <c:pt idx="2">
                  <c:v>CANARIAS</c:v>
                </c:pt>
                <c:pt idx="3">
                  <c:v>CANTABRIA</c:v>
                </c:pt>
                <c:pt idx="4">
                  <c:v>CAST-LA MANCHA</c:v>
                </c:pt>
                <c:pt idx="5">
                  <c:v>CATALUÑA</c:v>
                </c:pt>
                <c:pt idx="6">
                  <c:v>EXTREMADURA</c:v>
                </c:pt>
                <c:pt idx="7">
                  <c:v>GALICIA</c:v>
                </c:pt>
                <c:pt idx="8">
                  <c:v>LA RIOJA</c:v>
                </c:pt>
                <c:pt idx="9">
                  <c:v>ILLES BALEARS</c:v>
                </c:pt>
                <c:pt idx="10">
                  <c:v>PAÍS VASCO</c:v>
                </c:pt>
                <c:pt idx="11">
                  <c:v>CASTILLA Y LEÓN</c:v>
                </c:pt>
                <c:pt idx="12">
                  <c:v>MADRID</c:v>
                </c:pt>
                <c:pt idx="13">
                  <c:v> NAVARRA</c:v>
                </c:pt>
                <c:pt idx="14">
                  <c:v>C. VALENCIANA</c:v>
                </c:pt>
                <c:pt idx="15">
                  <c:v>ASTURIAS</c:v>
                </c:pt>
                <c:pt idx="16">
                  <c:v>MURCIA</c:v>
                </c:pt>
                <c:pt idx="17">
                  <c:v>TOTAL UU.PP. PRES.</c:v>
                </c:pt>
              </c:strCache>
            </c:strRef>
          </c:cat>
          <c:val>
            <c:numRef>
              <c:f>Hoja2!$N$7:$N$24</c:f>
              <c:numCache>
                <c:formatCode>0.00%</c:formatCode>
                <c:ptCount val="18"/>
                <c:pt idx="0">
                  <c:v>0.75306687836773178</c:v>
                </c:pt>
                <c:pt idx="1">
                  <c:v>0.59873832861646481</c:v>
                </c:pt>
                <c:pt idx="2">
                  <c:v>0.7793735556080913</c:v>
                </c:pt>
                <c:pt idx="3">
                  <c:v>0.62021445155926114</c:v>
                </c:pt>
                <c:pt idx="4">
                  <c:v>0.67450346784843729</c:v>
                </c:pt>
                <c:pt idx="5">
                  <c:v>0.54137989937159192</c:v>
                </c:pt>
                <c:pt idx="6">
                  <c:v>0.73209559116332612</c:v>
                </c:pt>
                <c:pt idx="7">
                  <c:v>0.70841154301729992</c:v>
                </c:pt>
                <c:pt idx="8">
                  <c:v>0.81667546248723422</c:v>
                </c:pt>
                <c:pt idx="9">
                  <c:v>0.64405954921850861</c:v>
                </c:pt>
                <c:pt idx="10">
                  <c:v>0.76693418604771402</c:v>
                </c:pt>
                <c:pt idx="11">
                  <c:v>0.67361572291448957</c:v>
                </c:pt>
                <c:pt idx="12">
                  <c:v>0.61722736646515119</c:v>
                </c:pt>
                <c:pt idx="13">
                  <c:v>0.76003388721869469</c:v>
                </c:pt>
                <c:pt idx="14">
                  <c:v>0.73507270920375101</c:v>
                </c:pt>
                <c:pt idx="15">
                  <c:v>0.65119796445485267</c:v>
                </c:pt>
                <c:pt idx="16">
                  <c:v>0.72072415336356754</c:v>
                </c:pt>
                <c:pt idx="17">
                  <c:v>0.67713326981956301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10365312"/>
        <c:axId val="110371200"/>
      </c:barChart>
      <c:catAx>
        <c:axId val="110365312"/>
        <c:scaling>
          <c:orientation val="maxMin"/>
        </c:scaling>
        <c:delete val="0"/>
        <c:axPos val="r"/>
        <c:majorTickMark val="none"/>
        <c:minorTickMark val="none"/>
        <c:tickLblPos val="nextTo"/>
        <c:crossAx val="110371200"/>
        <c:crosses val="autoZero"/>
        <c:auto val="1"/>
        <c:lblAlgn val="ctr"/>
        <c:lblOffset val="100"/>
        <c:noMultiLvlLbl val="0"/>
      </c:catAx>
      <c:valAx>
        <c:axId val="110371200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 w="9525">
            <a:noFill/>
          </a:ln>
        </c:spPr>
        <c:crossAx val="11036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835721281149118"/>
          <c:y val="0.9265481696843727"/>
          <c:w val="0.19950143276868951"/>
          <c:h val="7.135816638561563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Hoja1!$B$7</c:f>
              <c:strCache>
                <c:ptCount val="1"/>
                <c:pt idx="0">
                  <c:v>G. Personal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</c:marker>
          <c:dPt>
            <c:idx val="1"/>
            <c:bubble3D val="0"/>
            <c:spPr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c:spPr>
          </c:dPt>
          <c:cat>
            <c:numRef>
              <c:f>Hoja1!$C$6:$G$6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Hoja1!$C$7:$G$7</c:f>
              <c:numCache>
                <c:formatCode>General</c:formatCode>
                <c:ptCount val="5"/>
                <c:pt idx="0">
                  <c:v>100</c:v>
                </c:pt>
                <c:pt idx="1">
                  <c:v>133.55000000000001</c:v>
                </c:pt>
                <c:pt idx="2">
                  <c:v>180.68</c:v>
                </c:pt>
                <c:pt idx="3">
                  <c:v>190.08</c:v>
                </c:pt>
                <c:pt idx="4">
                  <c:v>176.71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Hoja1!$B$8</c:f>
              <c:strCache>
                <c:ptCount val="1"/>
                <c:pt idx="0">
                  <c:v>G. Corrientes</c:v>
                </c:pt>
              </c:strCache>
            </c:strRef>
          </c:tx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  <c:marker>
            <c:symbol val="square"/>
            <c:size val="7"/>
          </c:marker>
          <c:dLbls>
            <c:dLbl>
              <c:idx val="2"/>
              <c:layout>
                <c:manualLayout>
                  <c:x val="1.3656783313518452E-3"/>
                  <c:y val="2.0936639300116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Hoja1!$C$6:$G$6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Hoja1!$C$8:$G$8</c:f>
              <c:numCache>
                <c:formatCode>General</c:formatCode>
                <c:ptCount val="5"/>
                <c:pt idx="0">
                  <c:v>100</c:v>
                </c:pt>
                <c:pt idx="1">
                  <c:v>135.13</c:v>
                </c:pt>
                <c:pt idx="2">
                  <c:v>181.8</c:v>
                </c:pt>
                <c:pt idx="3">
                  <c:v>192.65</c:v>
                </c:pt>
                <c:pt idx="4">
                  <c:v>178.55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Hoja1!$B$9</c:f>
              <c:strCache>
                <c:ptCount val="1"/>
                <c:pt idx="0">
                  <c:v>Inv. Material</c:v>
                </c:pt>
              </c:strCache>
            </c:strRef>
          </c:tx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  <c:marker>
            <c:symbol val="square"/>
            <c:size val="7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Hoja1!$C$6:$G$6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Hoja1!$C$9:$G$9</c:f>
              <c:numCache>
                <c:formatCode>General</c:formatCode>
                <c:ptCount val="5"/>
                <c:pt idx="0">
                  <c:v>100</c:v>
                </c:pt>
                <c:pt idx="1">
                  <c:v>102.67</c:v>
                </c:pt>
                <c:pt idx="2">
                  <c:v>136.65</c:v>
                </c:pt>
                <c:pt idx="3">
                  <c:v>104.15</c:v>
                </c:pt>
                <c:pt idx="4">
                  <c:v>68.25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Hoja1!$B$10</c:f>
              <c:strCache>
                <c:ptCount val="1"/>
                <c:pt idx="0">
                  <c:v>Inv. Inmaterial</c:v>
                </c:pt>
              </c:strCache>
            </c:strRef>
          </c:tx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marker>
            <c:symbol val="square"/>
            <c:size val="7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Hoja1!$C$6:$G$6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Hoja1!$C$10:$G$10</c:f>
              <c:numCache>
                <c:formatCode>General</c:formatCode>
                <c:ptCount val="5"/>
                <c:pt idx="0">
                  <c:v>100</c:v>
                </c:pt>
                <c:pt idx="1">
                  <c:v>165.3</c:v>
                </c:pt>
                <c:pt idx="2">
                  <c:v>279.73</c:v>
                </c:pt>
                <c:pt idx="3">
                  <c:v>296.07</c:v>
                </c:pt>
                <c:pt idx="4">
                  <c:v>269.73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Hoja1!$B$11</c:f>
              <c:strCache>
                <c:ptCount val="1"/>
                <c:pt idx="0">
                  <c:v>Operaciones No Financieras</c:v>
                </c:pt>
              </c:strCache>
            </c:strRef>
          </c:tx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  <c:marker>
            <c:symbol val="square"/>
            <c:size val="7"/>
          </c:marker>
          <c:dLbls>
            <c:dLbl>
              <c:idx val="2"/>
              <c:layout>
                <c:manualLayout>
                  <c:x val="0"/>
                  <c:y val="1.674931144009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Hoja1!$C$6:$G$6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Hoja1!$C$11:$G$11</c:f>
              <c:numCache>
                <c:formatCode>General</c:formatCode>
                <c:ptCount val="5"/>
                <c:pt idx="0">
                  <c:v>100</c:v>
                </c:pt>
                <c:pt idx="1">
                  <c:v>132.76</c:v>
                </c:pt>
                <c:pt idx="2">
                  <c:v>183.1</c:v>
                </c:pt>
                <c:pt idx="3">
                  <c:v>187.08</c:v>
                </c:pt>
                <c:pt idx="4">
                  <c:v>168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Hoja1!$B$12</c:f>
              <c:strCache>
                <c:ptCount val="1"/>
                <c:pt idx="0">
                  <c:v>Total Gasto</c:v>
                </c:pt>
              </c:strCache>
            </c:strRef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</c:marker>
          <c:dLbls>
            <c:dLbl>
              <c:idx val="5"/>
              <c:layout>
                <c:manualLayout>
                  <c:x val="-1.0753372677794946E-7"/>
                  <c:y val="-8.3746557200464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Hoja1!$C$6:$G$6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Hoja1!$C$12:$G$12</c:f>
              <c:numCache>
                <c:formatCode>General</c:formatCode>
                <c:ptCount val="5"/>
                <c:pt idx="0">
                  <c:v>100</c:v>
                </c:pt>
                <c:pt idx="1">
                  <c:v>148.22</c:v>
                </c:pt>
                <c:pt idx="2">
                  <c:v>185.45</c:v>
                </c:pt>
                <c:pt idx="3">
                  <c:v>189.75</c:v>
                </c:pt>
                <c:pt idx="4">
                  <c:v>169.59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Hoja1!$B$13</c:f>
              <c:strCache>
                <c:ptCount val="1"/>
                <c:pt idx="0">
                  <c:v>PIB(pm)</c:v>
                </c:pt>
              </c:strCache>
            </c:strRef>
          </c:tx>
          <c:spPr>
            <a:ln w="28575" cmpd="dbl">
              <a:solidFill>
                <a:schemeClr val="tx1"/>
              </a:solidFill>
            </a:ln>
          </c:spPr>
          <c:val>
            <c:numRef>
              <c:f>Hoja1!$C$13:$G$13</c:f>
              <c:numCache>
                <c:formatCode>General</c:formatCode>
                <c:ptCount val="5"/>
                <c:pt idx="0">
                  <c:v>100</c:v>
                </c:pt>
                <c:pt idx="1">
                  <c:v>133.56</c:v>
                </c:pt>
                <c:pt idx="2">
                  <c:v>172.69</c:v>
                </c:pt>
                <c:pt idx="3">
                  <c:v>166</c:v>
                </c:pt>
                <c:pt idx="4">
                  <c:v>163.41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88480"/>
        <c:axId val="115594368"/>
      </c:lineChart>
      <c:catAx>
        <c:axId val="1155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594368"/>
        <c:crosses val="autoZero"/>
        <c:auto val="1"/>
        <c:lblAlgn val="ctr"/>
        <c:lblOffset val="100"/>
        <c:noMultiLvlLbl val="0"/>
      </c:catAx>
      <c:valAx>
        <c:axId val="115594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Porcentaje</a:t>
                </a:r>
              </a:p>
            </c:rich>
          </c:tx>
          <c:layout>
            <c:manualLayout>
              <c:xMode val="edge"/>
              <c:yMode val="edge"/>
              <c:x val="0.12427672815301791"/>
              <c:y val="0.351789118255908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55884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33638945816704E-2"/>
          <c:y val="0.48143984628891617"/>
          <c:w val="0.9436092834286125"/>
          <c:h val="0.361981144651139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C0504D"/>
              </a:solidFill>
            </c:spPr>
          </c:dPt>
          <c:dLbls>
            <c:dLbl>
              <c:idx val="6"/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'C:\Users\blafupar\AppData\Local\Microsoft\Windows\Temporary Internet Files\Content.Outlook\PIW0GJTD\CRUE 2014\Crue Presentación\[JHA 20140602.xlsx]GRÁF-3'!$A$4:$A$21</c:f>
              <c:strCache>
                <c:ptCount val="18"/>
                <c:pt idx="0">
                  <c:v>PAÍS VASCO</c:v>
                </c:pt>
                <c:pt idx="1">
                  <c:v>ANDALUCÍA</c:v>
                </c:pt>
                <c:pt idx="2">
                  <c:v>CANTABRIA</c:v>
                </c:pt>
                <c:pt idx="3">
                  <c:v>CATALUÑA</c:v>
                </c:pt>
                <c:pt idx="4">
                  <c:v>ASTURIAS</c:v>
                </c:pt>
                <c:pt idx="5">
                  <c:v>ILLES BALEARS</c:v>
                </c:pt>
                <c:pt idx="6">
                  <c:v>TOTAL UU.PP. PRESENCIALES</c:v>
                </c:pt>
                <c:pt idx="7">
                  <c:v>CANARIAS</c:v>
                </c:pt>
                <c:pt idx="8">
                  <c:v>ARAGÓN</c:v>
                </c:pt>
                <c:pt idx="9">
                  <c:v>LA RIOJA</c:v>
                </c:pt>
                <c:pt idx="10">
                  <c:v>MURCIA</c:v>
                </c:pt>
                <c:pt idx="11">
                  <c:v>C.VALENCIANA</c:v>
                </c:pt>
                <c:pt idx="12">
                  <c:v>CASTILLA Y LEÓN</c:v>
                </c:pt>
                <c:pt idx="13">
                  <c:v>GALICIA</c:v>
                </c:pt>
                <c:pt idx="14">
                  <c:v>MADRID</c:v>
                </c:pt>
                <c:pt idx="15">
                  <c:v>EXTREMADURA</c:v>
                </c:pt>
                <c:pt idx="16">
                  <c:v>NAVARRA</c:v>
                </c:pt>
                <c:pt idx="17">
                  <c:v>CASTILLA-LA MANCHA</c:v>
                </c:pt>
              </c:strCache>
            </c:strRef>
          </c:cat>
          <c:val>
            <c:numRef>
              <c:f>'C:\Users\blafupar\AppData\Local\Microsoft\Windows\Temporary Internet Files\Content.Outlook\PIW0GJTD\CRUE 2014\Crue Presentación\[JHA 20140602.xlsx]GRÁF-3'!$B$4:$B$21</c:f>
              <c:numCache>
                <c:formatCode>General</c:formatCode>
                <c:ptCount val="18"/>
                <c:pt idx="0">
                  <c:v>2.7571829383659263E-2</c:v>
                </c:pt>
                <c:pt idx="1">
                  <c:v>-2.3120638866321302E-2</c:v>
                </c:pt>
                <c:pt idx="2">
                  <c:v>-2.6075147896151025E-2</c:v>
                </c:pt>
                <c:pt idx="3">
                  <c:v>-5.2961687202252299E-2</c:v>
                </c:pt>
                <c:pt idx="4">
                  <c:v>-6.1233534629428092E-2</c:v>
                </c:pt>
                <c:pt idx="5">
                  <c:v>-7.8913171942270113E-2</c:v>
                </c:pt>
                <c:pt idx="6">
                  <c:v>-8.5492175784580807E-2</c:v>
                </c:pt>
                <c:pt idx="7">
                  <c:v>-9.7262303285975876E-2</c:v>
                </c:pt>
                <c:pt idx="8">
                  <c:v>-0.10065075249751886</c:v>
                </c:pt>
                <c:pt idx="9">
                  <c:v>-0.10067624616639986</c:v>
                </c:pt>
                <c:pt idx="10">
                  <c:v>-0.10981647936122924</c:v>
                </c:pt>
                <c:pt idx="11">
                  <c:v>-0.11733866390855047</c:v>
                </c:pt>
                <c:pt idx="12">
                  <c:v>-0.12105235537522381</c:v>
                </c:pt>
                <c:pt idx="13">
                  <c:v>-0.12403717050205537</c:v>
                </c:pt>
                <c:pt idx="14">
                  <c:v>-0.12881106387963576</c:v>
                </c:pt>
                <c:pt idx="15">
                  <c:v>-0.13300095972713236</c:v>
                </c:pt>
                <c:pt idx="16">
                  <c:v>-0.16685459440642675</c:v>
                </c:pt>
                <c:pt idx="17">
                  <c:v>-0.23564002866539435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008768"/>
        <c:axId val="43010304"/>
      </c:barChart>
      <c:catAx>
        <c:axId val="43008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 rot="-5400000" vert="horz"/>
          <a:lstStyle/>
          <a:p>
            <a:pPr>
              <a:defRPr/>
            </a:pPr>
            <a:endParaRPr lang="es-ES"/>
          </a:p>
        </c:txPr>
        <c:crossAx val="43010304"/>
        <c:crosses val="autoZero"/>
        <c:auto val="1"/>
        <c:lblAlgn val="ctr"/>
        <c:lblOffset val="100"/>
        <c:noMultiLvlLbl val="0"/>
      </c:catAx>
      <c:valAx>
        <c:axId val="430103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43008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s-ES" sz="1400" b="0" dirty="0"/>
              <a:t>GRÁFICO </a:t>
            </a:r>
            <a:r>
              <a:rPr lang="es-ES" sz="1400" b="0" dirty="0" smtClean="0"/>
              <a:t>2. </a:t>
            </a:r>
            <a:r>
              <a:rPr lang="es-ES" sz="1400" b="0" dirty="0"/>
              <a:t>Evolución de las </a:t>
            </a:r>
            <a:r>
              <a:rPr lang="es-ES" sz="1400" b="0" dirty="0" smtClean="0"/>
              <a:t>magnitudes </a:t>
            </a:r>
            <a:r>
              <a:rPr lang="es-ES" sz="1400" b="0" dirty="0"/>
              <a:t>básicas de las Universidades Públicas Presenciales. Curso académico 2008/09 y 2012/13</a:t>
            </a:r>
            <a:r>
              <a:rPr lang="es-ES" sz="1400" b="0" dirty="0" smtClean="0"/>
              <a:t>. (% sobre</a:t>
            </a:r>
            <a:r>
              <a:rPr lang="es-ES" sz="1400" b="0" baseline="0" dirty="0" smtClean="0"/>
              <a:t> total del Sistema Universitario Español)</a:t>
            </a:r>
            <a:endParaRPr lang="es-ES" sz="1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'Cuadro 1'!$C$23</c:f>
              <c:strCache>
                <c:ptCount val="1"/>
                <c:pt idx="0">
                  <c:v>2008/2009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6.2809917900348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1'!$B$24:$B$31</c:f>
              <c:strCache>
                <c:ptCount val="8"/>
                <c:pt idx="0">
                  <c:v>Total Alumnos EE.UU. Grado</c:v>
                </c:pt>
                <c:pt idx="1">
                  <c:v>Total EE.UU. Grado</c:v>
                </c:pt>
                <c:pt idx="2">
                  <c:v>Total Alumnos Máster Oficial</c:v>
                </c:pt>
                <c:pt idx="3">
                  <c:v>Total EE.UU. Máster Oficial</c:v>
                </c:pt>
                <c:pt idx="4">
                  <c:v>PDI (ETC)</c:v>
                </c:pt>
                <c:pt idx="5">
                  <c:v>PAS</c:v>
                </c:pt>
                <c:pt idx="6">
                  <c:v>Ingresos Liquidados</c:v>
                </c:pt>
                <c:pt idx="7">
                  <c:v>Gastos Liquidados</c:v>
                </c:pt>
              </c:strCache>
            </c:strRef>
          </c:cat>
          <c:val>
            <c:numRef>
              <c:f>'Cuadro 1'!$C$24:$C$31</c:f>
              <c:numCache>
                <c:formatCode>0.00%</c:formatCode>
                <c:ptCount val="8"/>
                <c:pt idx="0">
                  <c:v>0.77916896674740421</c:v>
                </c:pt>
                <c:pt idx="1">
                  <c:v>0.83079056865464629</c:v>
                </c:pt>
                <c:pt idx="2">
                  <c:v>0.81329208068066872</c:v>
                </c:pt>
                <c:pt idx="3">
                  <c:v>0.82214249103024095</c:v>
                </c:pt>
                <c:pt idx="4">
                  <c:v>0.90921207883581701</c:v>
                </c:pt>
                <c:pt idx="5">
                  <c:v>0.88580000355044297</c:v>
                </c:pt>
                <c:pt idx="6">
                  <c:v>0.88467066473746114</c:v>
                </c:pt>
                <c:pt idx="7">
                  <c:v>0.88903777610187884</c:v>
                </c:pt>
              </c:numCache>
            </c:numRef>
          </c:val>
        </c:ser>
        <c:ser>
          <c:idx val="1"/>
          <c:order val="1"/>
          <c:tx>
            <c:strRef>
              <c:f>'Cuadro 1'!$D$23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8283916567592256E-3"/>
                  <c:y val="8.3746557200464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597483194628918E-3"/>
                  <c:y val="6.280991790034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517720253305184E-3"/>
                  <c:y val="-1.895581298677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59748319462916E-3"/>
                  <c:y val="2.0936639300116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283916567592256E-3"/>
                  <c:y val="4.187327860023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627133254073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0970349940555352E-3"/>
                  <c:y val="2.0936639300116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1'!$B$24:$B$31</c:f>
              <c:strCache>
                <c:ptCount val="8"/>
                <c:pt idx="0">
                  <c:v>Total Alumnos EE.UU. Grado</c:v>
                </c:pt>
                <c:pt idx="1">
                  <c:v>Total EE.UU. Grado</c:v>
                </c:pt>
                <c:pt idx="2">
                  <c:v>Total Alumnos Máster Oficial</c:v>
                </c:pt>
                <c:pt idx="3">
                  <c:v>Total EE.UU. Máster Oficial</c:v>
                </c:pt>
                <c:pt idx="4">
                  <c:v>PDI (ETC)</c:v>
                </c:pt>
                <c:pt idx="5">
                  <c:v>PAS</c:v>
                </c:pt>
                <c:pt idx="6">
                  <c:v>Ingresos Liquidados</c:v>
                </c:pt>
                <c:pt idx="7">
                  <c:v>Gastos Liquidados</c:v>
                </c:pt>
              </c:strCache>
            </c:strRef>
          </c:cat>
          <c:val>
            <c:numRef>
              <c:f>'Cuadro 1'!$D$24:$D$31</c:f>
              <c:numCache>
                <c:formatCode>0.00%</c:formatCode>
                <c:ptCount val="8"/>
                <c:pt idx="0">
                  <c:v>0.7651554785219794</c:v>
                </c:pt>
                <c:pt idx="1">
                  <c:v>0.80067064083457529</c:v>
                </c:pt>
                <c:pt idx="2">
                  <c:v>0.69252812468223968</c:v>
                </c:pt>
                <c:pt idx="3">
                  <c:v>0.82276884263639227</c:v>
                </c:pt>
                <c:pt idx="4">
                  <c:v>0.8792347720942284</c:v>
                </c:pt>
                <c:pt idx="5">
                  <c:v>0.85683456933906521</c:v>
                </c:pt>
                <c:pt idx="6">
                  <c:v>0.85004934730940307</c:v>
                </c:pt>
                <c:pt idx="7">
                  <c:v>0.85394605285832159</c:v>
                </c:pt>
              </c:numCache>
            </c:numRef>
          </c:val>
        </c:ser>
        <c:ser>
          <c:idx val="2"/>
          <c:order val="2"/>
          <c:tx>
            <c:strRef>
              <c:f>'Cuadro 1'!$E$23</c:f>
              <c:strCache>
                <c:ptCount val="1"/>
                <c:pt idx="0">
                  <c:v>Tasa de variación 2012/2008</c:v>
                </c:pt>
              </c:strCache>
            </c:strRef>
          </c:tx>
          <c:spPr>
            <a:pattFill prst="wd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alpha val="5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1.4109543384068178E-3"/>
                  <c:y val="0.167954324002454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219086768136873E-3"/>
                  <c:y val="0.101368555698572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219086768135841E-3"/>
                  <c:y val="0.167954324002454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144378014892516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1'!$B$24:$B$31</c:f>
              <c:strCache>
                <c:ptCount val="8"/>
                <c:pt idx="0">
                  <c:v>Total Alumnos EE.UU. Grado</c:v>
                </c:pt>
                <c:pt idx="1">
                  <c:v>Total EE.UU. Grado</c:v>
                </c:pt>
                <c:pt idx="2">
                  <c:v>Total Alumnos Máster Oficial</c:v>
                </c:pt>
                <c:pt idx="3">
                  <c:v>Total EE.UU. Máster Oficial</c:v>
                </c:pt>
                <c:pt idx="4">
                  <c:v>PDI (ETC)</c:v>
                </c:pt>
                <c:pt idx="5">
                  <c:v>PAS</c:v>
                </c:pt>
                <c:pt idx="6">
                  <c:v>Ingresos Liquidados</c:v>
                </c:pt>
                <c:pt idx="7">
                  <c:v>Gastos Liquidados</c:v>
                </c:pt>
              </c:strCache>
            </c:strRef>
          </c:cat>
          <c:val>
            <c:numRef>
              <c:f>'Cuadro 1'!$E$24:$E$31</c:f>
              <c:numCache>
                <c:formatCode>0.00%</c:formatCode>
                <c:ptCount val="8"/>
                <c:pt idx="0">
                  <c:v>1.7849638149143473E-2</c:v>
                </c:pt>
                <c:pt idx="1">
                  <c:v>-0.10308848080133556</c:v>
                </c:pt>
                <c:pt idx="2">
                  <c:v>0.82693198722169381</c:v>
                </c:pt>
                <c:pt idx="3">
                  <c:v>0.62655860349127179</c:v>
                </c:pt>
                <c:pt idx="4">
                  <c:v>-2.1412607243277017E-2</c:v>
                </c:pt>
                <c:pt idx="5">
                  <c:v>2.6053148422782476E-3</c:v>
                </c:pt>
                <c:pt idx="6">
                  <c:v>-0.10413574138820576</c:v>
                </c:pt>
                <c:pt idx="7">
                  <c:v>-8.5492177865881702E-2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7606784"/>
        <c:axId val="107608320"/>
      </c:barChart>
      <c:catAx>
        <c:axId val="107606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608320"/>
        <c:crosses val="autoZero"/>
        <c:auto val="1"/>
        <c:lblAlgn val="ctr"/>
        <c:lblOffset val="100"/>
        <c:noMultiLvlLbl val="0"/>
      </c:catAx>
      <c:valAx>
        <c:axId val="1076083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76067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2415902140673E-2"/>
          <c:y val="0.45132572283886202"/>
          <c:w val="0.97553516819571862"/>
          <c:h val="0.47103036819192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'C:\Users\blafupar\AppData\Local\Microsoft\Windows\Temporary Internet Files\Content.Outlook\PIW0GJTD\CRUE 2014\Crue Presentación\[Copia de JHA 20140602b.xlsx]GRÁF-4'!$B$3</c:f>
              <c:strCache>
                <c:ptCount val="1"/>
                <c:pt idx="0">
                  <c:v>I1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5"/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(..)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'C:\Users\blafupar\AppData\Local\Microsoft\Windows\Temporary Internet Files\Content.Outlook\PIW0GJTD\CRUE 2014\Crue Presentación\[Copia de JHA 20140602b.xlsx]GRÁF-4'!$A$4:$A$21</c:f>
              <c:strCache>
                <c:ptCount val="18"/>
                <c:pt idx="0">
                  <c:v>PAÍS VASCO</c:v>
                </c:pt>
                <c:pt idx="1">
                  <c:v>CANTABRIA</c:v>
                </c:pt>
                <c:pt idx="2">
                  <c:v>CASTILLA Y LEÓN</c:v>
                </c:pt>
                <c:pt idx="3">
                  <c:v>ANDALUCÍA</c:v>
                </c:pt>
                <c:pt idx="4">
                  <c:v>CANARIAS</c:v>
                </c:pt>
                <c:pt idx="5">
                  <c:v>TOTAL UU.PP. PRESENCIALES</c:v>
                </c:pt>
                <c:pt idx="6">
                  <c:v>CATALUÑA</c:v>
                </c:pt>
                <c:pt idx="7">
                  <c:v>MADRID</c:v>
                </c:pt>
                <c:pt idx="8">
                  <c:v>GALICIA</c:v>
                </c:pt>
                <c:pt idx="9">
                  <c:v>MURCIA</c:v>
                </c:pt>
                <c:pt idx="10">
                  <c:v>ILLES BALEARS</c:v>
                </c:pt>
                <c:pt idx="11">
                  <c:v>C.VALENCIANA</c:v>
                </c:pt>
                <c:pt idx="12">
                  <c:v>LA RIOJA</c:v>
                </c:pt>
                <c:pt idx="13">
                  <c:v>NAVARRA</c:v>
                </c:pt>
                <c:pt idx="14">
                  <c:v>ARAGÓN</c:v>
                </c:pt>
                <c:pt idx="15">
                  <c:v>EXTREMADURA</c:v>
                </c:pt>
                <c:pt idx="16">
                  <c:v>CASTILLA-LA MANCHA</c:v>
                </c:pt>
                <c:pt idx="17">
                  <c:v>ASTURIAS</c:v>
                </c:pt>
              </c:strCache>
            </c:strRef>
          </c:cat>
          <c:val>
            <c:numRef>
              <c:f>'C:\Users\blafupar\AppData\Local\Microsoft\Windows\Temporary Internet Files\Content.Outlook\PIW0GJTD\CRUE 2014\Crue Presentación\[Copia de JHA 20140602b.xlsx]GRÁF-4'!$B$4:$B$21</c:f>
              <c:numCache>
                <c:formatCode>General</c:formatCode>
                <c:ptCount val="18"/>
                <c:pt idx="0">
                  <c:v>0.57131119719785095</c:v>
                </c:pt>
                <c:pt idx="1">
                  <c:v>-0.25728973092914359</c:v>
                </c:pt>
                <c:pt idx="2">
                  <c:v>-0.30410711744428509</c:v>
                </c:pt>
                <c:pt idx="3">
                  <c:v>-0.39643722127076897</c:v>
                </c:pt>
                <c:pt idx="4">
                  <c:v>-0.45842533171368427</c:v>
                </c:pt>
                <c:pt idx="5">
                  <c:v>-0.52621034200693351</c:v>
                </c:pt>
                <c:pt idx="6">
                  <c:v>-0.53409349843431531</c:v>
                </c:pt>
                <c:pt idx="7">
                  <c:v>-0.58322753657201665</c:v>
                </c:pt>
                <c:pt idx="8">
                  <c:v>-0.60898887852495243</c:v>
                </c:pt>
                <c:pt idx="9">
                  <c:v>-0.67510252293000272</c:v>
                </c:pt>
                <c:pt idx="10">
                  <c:v>-0.6818681316790296</c:v>
                </c:pt>
                <c:pt idx="11">
                  <c:v>-0.68215556427875179</c:v>
                </c:pt>
                <c:pt idx="12">
                  <c:v>-0.72814093741205466</c:v>
                </c:pt>
                <c:pt idx="13">
                  <c:v>-0.74350667839964024</c:v>
                </c:pt>
                <c:pt idx="14">
                  <c:v>-0.7645008348487996</c:v>
                </c:pt>
                <c:pt idx="15">
                  <c:v>-0.88931384996729779</c:v>
                </c:pt>
                <c:pt idx="16">
                  <c:v>-0.92419045652528253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050112"/>
        <c:axId val="43051648"/>
      </c:barChart>
      <c:catAx>
        <c:axId val="4305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 rot="-5400000" vert="horz"/>
          <a:lstStyle/>
          <a:p>
            <a:pPr>
              <a:defRPr/>
            </a:pPr>
            <a:endParaRPr lang="es-ES"/>
          </a:p>
        </c:txPr>
        <c:crossAx val="43051648"/>
        <c:crosses val="autoZero"/>
        <c:auto val="1"/>
        <c:lblAlgn val="ctr"/>
        <c:lblOffset val="100"/>
        <c:noMultiLvlLbl val="0"/>
      </c:catAx>
      <c:valAx>
        <c:axId val="4305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050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" sz="1400" b="0" i="0" u="none" strike="noStrike" baseline="0" dirty="0">
                <a:effectLst/>
              </a:rPr>
              <a:t>Gráfico 26.- </a:t>
            </a:r>
            <a:r>
              <a:rPr lang="es-ES" sz="1400" b="0" dirty="0"/>
              <a:t>Universidades </a:t>
            </a:r>
            <a:r>
              <a:rPr lang="es-ES" sz="1400" b="0" dirty="0" smtClean="0"/>
              <a:t>Públicas </a:t>
            </a:r>
            <a:r>
              <a:rPr lang="es-ES" sz="1400" b="0" dirty="0"/>
              <a:t>P</a:t>
            </a:r>
            <a:r>
              <a:rPr lang="es-ES" sz="1400" b="0" dirty="0" smtClean="0"/>
              <a:t>resenciales</a:t>
            </a:r>
            <a:r>
              <a:rPr lang="es-ES" sz="1400" b="0" dirty="0"/>
              <a:t>. Evolución de los índices de </a:t>
            </a:r>
            <a:r>
              <a:rPr lang="es-ES" sz="1400" b="0" dirty="0" smtClean="0"/>
              <a:t>participación </a:t>
            </a:r>
            <a:r>
              <a:rPr lang="es-ES" sz="1400" b="0" dirty="0"/>
              <a:t>relativa de las inversiones materiales e inmateriales. </a:t>
            </a:r>
            <a:r>
              <a:rPr lang="es-ES" sz="1400" b="0" dirty="0" smtClean="0"/>
              <a:t>Años </a:t>
            </a:r>
            <a:r>
              <a:rPr lang="es-ES" sz="1400" b="0" dirty="0"/>
              <a:t>2000 /12.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3042833243222324E-2"/>
          <c:y val="0.20533672576316667"/>
          <c:w val="0.96960228662516657"/>
          <c:h val="0.51295193569553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'C:\Users\blafupar\AppData\Local\Microsoft\Windows\Temporary Internet Files\Content.Outlook\PIW0GJTD\CRUE 2014\Crue Presentación\[JHA 20140602.xlsx]GRÁF-5'!$A$28</c:f>
              <c:strCache>
                <c:ptCount val="1"/>
                <c:pt idx="0">
                  <c:v>Inversión material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'C:\Users\blafupar\AppData\Local\Microsoft\Windows\Temporary Internet Files\Content.Outlook\PIW0GJTD\CRUE 2014\Crue Presentación\[JHA 20140602.xlsx]GRÁF-5'!$B$27:$H$27</c:f>
              <c:numCache>
                <c:formatCode>General</c:formatCode>
                <c:ptCount val="7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</c:numCache>
            </c:numRef>
          </c:cat>
          <c:val>
            <c:numRef>
              <c:f>'C:\Users\blafupar\AppData\Local\Microsoft\Windows\Temporary Internet Files\Content.Outlook\PIW0GJTD\CRUE 2014\Crue Presentación\[JHA 20140602.xlsx]GRÁF-5'!$B$28:$H$28</c:f>
              <c:numCache>
                <c:formatCode>General</c:formatCode>
                <c:ptCount val="7"/>
                <c:pt idx="0">
                  <c:v>0.66738138435425987</c:v>
                </c:pt>
                <c:pt idx="1">
                  <c:v>0.60455902555849594</c:v>
                </c:pt>
                <c:pt idx="2">
                  <c:v>0.55481103101377527</c:v>
                </c:pt>
                <c:pt idx="3">
                  <c:v>0.48561098414893045</c:v>
                </c:pt>
                <c:pt idx="4">
                  <c:v>0.49498904656687581</c:v>
                </c:pt>
                <c:pt idx="5">
                  <c:v>0.41378130236043531</c:v>
                </c:pt>
                <c:pt idx="6">
                  <c:v>0.31776827886940556</c:v>
                </c:pt>
              </c:numCache>
            </c:numRef>
          </c:val>
        </c:ser>
        <c:ser>
          <c:idx val="1"/>
          <c:order val="1"/>
          <c:tx>
            <c:strRef>
              <c:f>'C:\Users\blafupar\AppData\Local\Microsoft\Windows\Temporary Internet Files\Content.Outlook\PIW0GJTD\CRUE 2014\Crue Presentación\[JHA 20140602.xlsx]GRÁF-5'!$A$29</c:f>
              <c:strCache>
                <c:ptCount val="1"/>
                <c:pt idx="0">
                  <c:v>Inversión inmaterial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numFmt formatCode="0.0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'C:\Users\blafupar\AppData\Local\Microsoft\Windows\Temporary Internet Files\Content.Outlook\PIW0GJTD\CRUE 2014\Crue Presentación\[JHA 20140602.xlsx]GRÁF-5'!$B$27:$H$27</c:f>
              <c:numCache>
                <c:formatCode>General</c:formatCode>
                <c:ptCount val="7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</c:numCache>
            </c:numRef>
          </c:cat>
          <c:val>
            <c:numRef>
              <c:f>'C:\Users\blafupar\AppData\Local\Microsoft\Windows\Temporary Internet Files\Content.Outlook\PIW0GJTD\CRUE 2014\Crue Presentación\[JHA 20140602.xlsx]GRÁF-5'!$B$29:$H$29</c:f>
              <c:numCache>
                <c:formatCode>General</c:formatCode>
                <c:ptCount val="7"/>
                <c:pt idx="0">
                  <c:v>0.33261861564574013</c:v>
                </c:pt>
                <c:pt idx="1">
                  <c:v>0.39544097444150406</c:v>
                </c:pt>
                <c:pt idx="2">
                  <c:v>0.44518896898622473</c:v>
                </c:pt>
                <c:pt idx="3">
                  <c:v>0.51438901585106955</c:v>
                </c:pt>
                <c:pt idx="4">
                  <c:v>0.50501095343312419</c:v>
                </c:pt>
                <c:pt idx="5">
                  <c:v>0.58621869763956469</c:v>
                </c:pt>
                <c:pt idx="6">
                  <c:v>0.68223172113059438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100"/>
        <c:axId val="94624000"/>
        <c:axId val="94629888"/>
      </c:barChart>
      <c:catAx>
        <c:axId val="946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629888"/>
        <c:crosses val="autoZero"/>
        <c:auto val="1"/>
        <c:lblAlgn val="ctr"/>
        <c:lblOffset val="100"/>
        <c:noMultiLvlLbl val="0"/>
      </c:catAx>
      <c:valAx>
        <c:axId val="94629888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94624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34557172500034"/>
          <c:y val="0.80816190944881894"/>
          <c:w val="0.32565467012958454"/>
          <c:h val="6.510444006999127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6.82839165675922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def.!$A$7:$A$23</c:f>
              <c:strCache>
                <c:ptCount val="17"/>
                <c:pt idx="0">
                  <c:v>LA RIOJA</c:v>
                </c:pt>
                <c:pt idx="1">
                  <c:v>PAÍS VASCO</c:v>
                </c:pt>
                <c:pt idx="2">
                  <c:v>ANDALUCÍA</c:v>
                </c:pt>
                <c:pt idx="3">
                  <c:v>GALICIA</c:v>
                </c:pt>
                <c:pt idx="4">
                  <c:v>CASTILLA Y LEÓN</c:v>
                </c:pt>
                <c:pt idx="5">
                  <c:v>C.VALENCIANA</c:v>
                </c:pt>
                <c:pt idx="6">
                  <c:v>ASTURIAS</c:v>
                </c:pt>
                <c:pt idx="7">
                  <c:v>CANARIAS</c:v>
                </c:pt>
                <c:pt idx="8">
                  <c:v>ARAGÓN</c:v>
                </c:pt>
                <c:pt idx="9">
                  <c:v>CANTABRIA</c:v>
                </c:pt>
                <c:pt idx="10">
                  <c:v>NAVARRA</c:v>
                </c:pt>
                <c:pt idx="11">
                  <c:v>EXTREMADURA</c:v>
                </c:pt>
                <c:pt idx="12">
                  <c:v>CATALUÑA</c:v>
                </c:pt>
                <c:pt idx="13">
                  <c:v>ILLES BALEARS</c:v>
                </c:pt>
                <c:pt idx="14">
                  <c:v>MADRID</c:v>
                </c:pt>
                <c:pt idx="15">
                  <c:v>MURCIA</c:v>
                </c:pt>
                <c:pt idx="16">
                  <c:v>CAST.-LA MANCHA</c:v>
                </c:pt>
              </c:strCache>
            </c:strRef>
          </c:cat>
          <c:val>
            <c:numRef>
              <c:f>def.!$B$7:$B$23</c:f>
              <c:numCache>
                <c:formatCode>0.00%</c:formatCode>
                <c:ptCount val="17"/>
                <c:pt idx="0">
                  <c:v>0.21651495117611941</c:v>
                </c:pt>
                <c:pt idx="1">
                  <c:v>-1.5006098342843881E-2</c:v>
                </c:pt>
                <c:pt idx="2">
                  <c:v>-7.6574201170964529E-2</c:v>
                </c:pt>
                <c:pt idx="3">
                  <c:v>-7.8206880184498673E-2</c:v>
                </c:pt>
                <c:pt idx="4">
                  <c:v>-0.12084472808662858</c:v>
                </c:pt>
                <c:pt idx="5">
                  <c:v>-0.12699122257534684</c:v>
                </c:pt>
                <c:pt idx="6">
                  <c:v>-0.14655408571802511</c:v>
                </c:pt>
                <c:pt idx="7">
                  <c:v>-0.15796488456475036</c:v>
                </c:pt>
                <c:pt idx="8">
                  <c:v>-0.16476449993159775</c:v>
                </c:pt>
                <c:pt idx="9">
                  <c:v>-0.17776744991824436</c:v>
                </c:pt>
                <c:pt idx="10">
                  <c:v>-0.19987172292822603</c:v>
                </c:pt>
                <c:pt idx="11">
                  <c:v>-0.22408630273425578</c:v>
                </c:pt>
                <c:pt idx="12">
                  <c:v>-0.23637888684065883</c:v>
                </c:pt>
                <c:pt idx="13">
                  <c:v>-0.23883432440554986</c:v>
                </c:pt>
                <c:pt idx="14">
                  <c:v>-0.2485359461869425</c:v>
                </c:pt>
                <c:pt idx="15">
                  <c:v>-0.27702434145566884</c:v>
                </c:pt>
                <c:pt idx="16">
                  <c:v>-0.42667190039319242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75168"/>
        <c:axId val="43152512"/>
      </c:barChart>
      <c:catAx>
        <c:axId val="105975168"/>
        <c:scaling>
          <c:orientation val="minMax"/>
        </c:scaling>
        <c:delete val="0"/>
        <c:axPos val="l"/>
        <c:majorTickMark val="cross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</a:defRPr>
            </a:pPr>
            <a:endParaRPr lang="es-ES"/>
          </a:p>
        </c:txPr>
        <c:crossAx val="43152512"/>
        <c:crosses val="autoZero"/>
        <c:auto val="1"/>
        <c:lblAlgn val="ctr"/>
        <c:lblOffset val="100"/>
        <c:noMultiLvlLbl val="0"/>
      </c:catAx>
      <c:valAx>
        <c:axId val="4315251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597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Hoja2!$H$7:$H$53</c:f>
              <c:strCache>
                <c:ptCount val="47"/>
                <c:pt idx="0">
                  <c:v>Universidad de Zaragoza</c:v>
                </c:pt>
                <c:pt idx="1">
                  <c:v>Universidad Pública de Navarra</c:v>
                </c:pt>
                <c:pt idx="2">
                  <c:v>Universidad del País Vasco/Euskal Herriko Unibertsitatea</c:v>
                </c:pt>
                <c:pt idx="3">
                  <c:v>Universidad de Cantabria</c:v>
                </c:pt>
                <c:pt idx="4">
                  <c:v>Universidad de Lleida</c:v>
                </c:pt>
                <c:pt idx="5">
                  <c:v>Universidad Politécnica de Cartagena</c:v>
                </c:pt>
                <c:pt idx="6">
                  <c:v>Universidad de Valladolid</c:v>
                </c:pt>
                <c:pt idx="7">
                  <c:v>Universidad Pompeu Fabra</c:v>
                </c:pt>
                <c:pt idx="8">
                  <c:v>Universidad Carlos III de Madrid</c:v>
                </c:pt>
                <c:pt idx="9">
                  <c:v>Universidad de Girona</c:v>
                </c:pt>
                <c:pt idx="10">
                  <c:v>Universidad Politécnica de Catalunya</c:v>
                </c:pt>
                <c:pt idx="11">
                  <c:v>Universidad de Burgos</c:v>
                </c:pt>
                <c:pt idx="12">
                  <c:v>Universidad Autónoma de Madrid</c:v>
                </c:pt>
                <c:pt idx="13">
                  <c:v>Universidad Politécnica de Madrid</c:v>
                </c:pt>
                <c:pt idx="14">
                  <c:v>Universidad Autónoma de Barcelona</c:v>
                </c:pt>
                <c:pt idx="15">
                  <c:v>Universidad Rovira i Virgili</c:v>
                </c:pt>
                <c:pt idx="16">
                  <c:v>Universidad de Cádiz</c:v>
                </c:pt>
                <c:pt idx="17">
                  <c:v>Universidad de Salamanca</c:v>
                </c:pt>
                <c:pt idx="18">
                  <c:v>Universidad de Barcelona</c:v>
                </c:pt>
                <c:pt idx="19">
                  <c:v>Universidad de Alcalá</c:v>
                </c:pt>
                <c:pt idx="20">
                  <c:v>Universidad de las Illes Balears</c:v>
                </c:pt>
                <c:pt idx="21">
                  <c:v>Universidad de Oviedo</c:v>
                </c:pt>
                <c:pt idx="22">
                  <c:v>Universidad de La Laguna</c:v>
                </c:pt>
                <c:pt idx="23">
                  <c:v>Universidad Politécnica de Valencia</c:v>
                </c:pt>
                <c:pt idx="24">
                  <c:v>Universidad de Córdoba</c:v>
                </c:pt>
                <c:pt idx="25">
                  <c:v>Universidad de Extremadura</c:v>
                </c:pt>
                <c:pt idx="26">
                  <c:v>Universidad de Santiago de Compostela</c:v>
                </c:pt>
                <c:pt idx="27">
                  <c:v>Universidad Jaume I de Castellón</c:v>
                </c:pt>
                <c:pt idx="28">
                  <c:v>Universidad Miguel Hernández de Elche</c:v>
                </c:pt>
                <c:pt idx="29">
                  <c:v>Universidad de la Rioja</c:v>
                </c:pt>
                <c:pt idx="30">
                  <c:v>Universidad de Huelva</c:v>
                </c:pt>
                <c:pt idx="31">
                  <c:v>Universidad de Castilla-La Mancha</c:v>
                </c:pt>
                <c:pt idx="32">
                  <c:v>Universidad Complutense de Madrid</c:v>
                </c:pt>
                <c:pt idx="33">
                  <c:v>Universidad de Alicante</c:v>
                </c:pt>
                <c:pt idx="34">
                  <c:v>Universidad de Murcia</c:v>
                </c:pt>
                <c:pt idx="35">
                  <c:v>Universidad de Las Palmas de Gran Canaria</c:v>
                </c:pt>
                <c:pt idx="36">
                  <c:v>Universidad de Sevilla</c:v>
                </c:pt>
                <c:pt idx="37">
                  <c:v>Universitat de València (Estudi General)</c:v>
                </c:pt>
                <c:pt idx="38">
                  <c:v>Universidad de Almería</c:v>
                </c:pt>
                <c:pt idx="39">
                  <c:v>Universidad de León</c:v>
                </c:pt>
                <c:pt idx="40">
                  <c:v>Universidad de Vigo</c:v>
                </c:pt>
                <c:pt idx="41">
                  <c:v>Universidad de Jaén</c:v>
                </c:pt>
                <c:pt idx="42">
                  <c:v>Universidad Pablo de Olavide</c:v>
                </c:pt>
                <c:pt idx="43">
                  <c:v>Universidad de A Coruña</c:v>
                </c:pt>
                <c:pt idx="44">
                  <c:v>Universidad de Granada</c:v>
                </c:pt>
                <c:pt idx="45">
                  <c:v>Universidad de Málaga</c:v>
                </c:pt>
                <c:pt idx="46">
                  <c:v>Universidad Rey Juan Carlos</c:v>
                </c:pt>
              </c:strCache>
            </c:strRef>
          </c:cat>
          <c:val>
            <c:numRef>
              <c:f>Hoja2!$I$7:$I$53</c:f>
              <c:numCache>
                <c:formatCode>General</c:formatCode>
                <c:ptCount val="47"/>
                <c:pt idx="0">
                  <c:v>60.95</c:v>
                </c:pt>
                <c:pt idx="1">
                  <c:v>61.22</c:v>
                </c:pt>
                <c:pt idx="2">
                  <c:v>63.45</c:v>
                </c:pt>
                <c:pt idx="3">
                  <c:v>64.150000000000006</c:v>
                </c:pt>
                <c:pt idx="4">
                  <c:v>65.36</c:v>
                </c:pt>
                <c:pt idx="5">
                  <c:v>65.83</c:v>
                </c:pt>
                <c:pt idx="6">
                  <c:v>67.69</c:v>
                </c:pt>
                <c:pt idx="7">
                  <c:v>67.849999999999994</c:v>
                </c:pt>
                <c:pt idx="8">
                  <c:v>67.900000000000006</c:v>
                </c:pt>
                <c:pt idx="9">
                  <c:v>68.27</c:v>
                </c:pt>
                <c:pt idx="10">
                  <c:v>69.02</c:v>
                </c:pt>
                <c:pt idx="11">
                  <c:v>70.87</c:v>
                </c:pt>
                <c:pt idx="12">
                  <c:v>71.03</c:v>
                </c:pt>
                <c:pt idx="13">
                  <c:v>71.510000000000005</c:v>
                </c:pt>
                <c:pt idx="14">
                  <c:v>72.62</c:v>
                </c:pt>
                <c:pt idx="15">
                  <c:v>74.48</c:v>
                </c:pt>
                <c:pt idx="16">
                  <c:v>74.75</c:v>
                </c:pt>
                <c:pt idx="17">
                  <c:v>75.44</c:v>
                </c:pt>
                <c:pt idx="18">
                  <c:v>76.290000000000006</c:v>
                </c:pt>
                <c:pt idx="19">
                  <c:v>76.709999999999994</c:v>
                </c:pt>
                <c:pt idx="20">
                  <c:v>76.819999999999993</c:v>
                </c:pt>
                <c:pt idx="21">
                  <c:v>77.03</c:v>
                </c:pt>
                <c:pt idx="22">
                  <c:v>77.8</c:v>
                </c:pt>
                <c:pt idx="23">
                  <c:v>79.31</c:v>
                </c:pt>
                <c:pt idx="24">
                  <c:v>79.790000000000006</c:v>
                </c:pt>
                <c:pt idx="25">
                  <c:v>80.16</c:v>
                </c:pt>
                <c:pt idx="26">
                  <c:v>81</c:v>
                </c:pt>
                <c:pt idx="27">
                  <c:v>81.27</c:v>
                </c:pt>
                <c:pt idx="28">
                  <c:v>81.27</c:v>
                </c:pt>
                <c:pt idx="29">
                  <c:v>81.38</c:v>
                </c:pt>
                <c:pt idx="30">
                  <c:v>82.01</c:v>
                </c:pt>
                <c:pt idx="31">
                  <c:v>83.92</c:v>
                </c:pt>
                <c:pt idx="32">
                  <c:v>84.4</c:v>
                </c:pt>
                <c:pt idx="33">
                  <c:v>84.88</c:v>
                </c:pt>
                <c:pt idx="34">
                  <c:v>85.46</c:v>
                </c:pt>
                <c:pt idx="35">
                  <c:v>86.05</c:v>
                </c:pt>
                <c:pt idx="36">
                  <c:v>86.63</c:v>
                </c:pt>
                <c:pt idx="37">
                  <c:v>87.16</c:v>
                </c:pt>
                <c:pt idx="38">
                  <c:v>88.81</c:v>
                </c:pt>
                <c:pt idx="39">
                  <c:v>89.07</c:v>
                </c:pt>
                <c:pt idx="40">
                  <c:v>89.5</c:v>
                </c:pt>
                <c:pt idx="41">
                  <c:v>89.81</c:v>
                </c:pt>
                <c:pt idx="42">
                  <c:v>89.96</c:v>
                </c:pt>
                <c:pt idx="43">
                  <c:v>90.77</c:v>
                </c:pt>
                <c:pt idx="44">
                  <c:v>93.42</c:v>
                </c:pt>
                <c:pt idx="45">
                  <c:v>99.2</c:v>
                </c:pt>
                <c:pt idx="4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99104"/>
        <c:axId val="43213184"/>
      </c:barChart>
      <c:catAx>
        <c:axId val="43199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43213184"/>
        <c:crosses val="autoZero"/>
        <c:auto val="1"/>
        <c:lblAlgn val="ctr"/>
        <c:lblOffset val="100"/>
        <c:noMultiLvlLbl val="0"/>
      </c:catAx>
      <c:valAx>
        <c:axId val="43213184"/>
        <c:scaling>
          <c:orientation val="minMax"/>
          <c:max val="100"/>
          <c:min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1991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Hoja2!$F$7:$F$53</c:f>
              <c:strCache>
                <c:ptCount val="47"/>
                <c:pt idx="0">
                  <c:v>Universidad Politécnica de Cartagena</c:v>
                </c:pt>
                <c:pt idx="1">
                  <c:v>Universidad Politécnica de Madrid</c:v>
                </c:pt>
                <c:pt idx="2">
                  <c:v>Universidad Politécnica de Catalunya</c:v>
                </c:pt>
                <c:pt idx="3">
                  <c:v>Universidad de Zaragoza</c:v>
                </c:pt>
                <c:pt idx="4">
                  <c:v>Universidad de La Laguna</c:v>
                </c:pt>
                <c:pt idx="5">
                  <c:v>Universidad Pablo de Olavide</c:v>
                </c:pt>
                <c:pt idx="6">
                  <c:v>Universidad Miguel Hernández de Elche</c:v>
                </c:pt>
                <c:pt idx="7">
                  <c:v>Universidad Politécnica de Valencia</c:v>
                </c:pt>
                <c:pt idx="8">
                  <c:v>Universidad de Cantabria</c:v>
                </c:pt>
                <c:pt idx="9">
                  <c:v>Universidad Carlos III de Madrid</c:v>
                </c:pt>
                <c:pt idx="10">
                  <c:v>Universidad del País Vasco/Euskal Herriko Unibertsitatea</c:v>
                </c:pt>
                <c:pt idx="11">
                  <c:v>Universidad de Alcalá</c:v>
                </c:pt>
                <c:pt idx="12">
                  <c:v>Universidad Jaume I de Castellón</c:v>
                </c:pt>
                <c:pt idx="13">
                  <c:v>Universidad Autónoma de Barcelona</c:v>
                </c:pt>
                <c:pt idx="14">
                  <c:v>Universidad de Girona</c:v>
                </c:pt>
                <c:pt idx="15">
                  <c:v>Universidad Autónoma de Madrid</c:v>
                </c:pt>
                <c:pt idx="16">
                  <c:v>Universidad Pública de Navarra</c:v>
                </c:pt>
                <c:pt idx="17">
                  <c:v>Universidad de Las Palmas de Gran Canaria</c:v>
                </c:pt>
                <c:pt idx="18">
                  <c:v>Universidad Rey Juan Carlos</c:v>
                </c:pt>
                <c:pt idx="19">
                  <c:v>Universidad de Cádiz</c:v>
                </c:pt>
                <c:pt idx="20">
                  <c:v>Universidad de Valladolid</c:v>
                </c:pt>
                <c:pt idx="21">
                  <c:v>Universidad de Oviedo</c:v>
                </c:pt>
                <c:pt idx="22">
                  <c:v>Universidad de Barcelona</c:v>
                </c:pt>
                <c:pt idx="23">
                  <c:v>Universidad de Sevilla</c:v>
                </c:pt>
                <c:pt idx="24">
                  <c:v>Universidad de Lleida</c:v>
                </c:pt>
                <c:pt idx="25">
                  <c:v>Universidad Complutense de Madrid</c:v>
                </c:pt>
                <c:pt idx="26">
                  <c:v>Universidad de las Illes Balears</c:v>
                </c:pt>
                <c:pt idx="27">
                  <c:v>Universidad de Córdoba</c:v>
                </c:pt>
                <c:pt idx="28">
                  <c:v>Universidad de Málaga</c:v>
                </c:pt>
                <c:pt idx="29">
                  <c:v>Universidad Pompeu Fabra</c:v>
                </c:pt>
                <c:pt idx="30">
                  <c:v>Universidad de Santiago de Compostela</c:v>
                </c:pt>
                <c:pt idx="31">
                  <c:v>Universidad de A Coruña</c:v>
                </c:pt>
                <c:pt idx="32">
                  <c:v>Universidad de Alicante</c:v>
                </c:pt>
                <c:pt idx="33">
                  <c:v>Universidad de Almería</c:v>
                </c:pt>
                <c:pt idx="34">
                  <c:v>Universidad de Salamanca</c:v>
                </c:pt>
                <c:pt idx="35">
                  <c:v>Universidad de la Rioja</c:v>
                </c:pt>
                <c:pt idx="36">
                  <c:v>Universidad de Granada</c:v>
                </c:pt>
                <c:pt idx="37">
                  <c:v>Universidad de Vigo</c:v>
                </c:pt>
                <c:pt idx="38">
                  <c:v>Universidad de Murcia</c:v>
                </c:pt>
                <c:pt idx="39">
                  <c:v>Universidad de Burgos</c:v>
                </c:pt>
                <c:pt idx="40">
                  <c:v>Universidad Rovira i Virgili</c:v>
                </c:pt>
                <c:pt idx="41">
                  <c:v>Universitat de València (Estudi General)</c:v>
                </c:pt>
                <c:pt idx="42">
                  <c:v>Universidad de Extremadura</c:v>
                </c:pt>
                <c:pt idx="43">
                  <c:v>Universidad de Jaén</c:v>
                </c:pt>
                <c:pt idx="44">
                  <c:v>Universidad de Huelva</c:v>
                </c:pt>
                <c:pt idx="45">
                  <c:v>Universidad de Castilla-La Mancha</c:v>
                </c:pt>
                <c:pt idx="46">
                  <c:v>Universidad de León</c:v>
                </c:pt>
              </c:strCache>
            </c:strRef>
          </c:cat>
          <c:val>
            <c:numRef>
              <c:f>Hoja2!$G$7:$G$53</c:f>
              <c:numCache>
                <c:formatCode>General</c:formatCode>
                <c:ptCount val="47"/>
                <c:pt idx="0">
                  <c:v>56.73</c:v>
                </c:pt>
                <c:pt idx="1">
                  <c:v>57.96</c:v>
                </c:pt>
                <c:pt idx="2">
                  <c:v>60.82</c:v>
                </c:pt>
                <c:pt idx="3">
                  <c:v>63.26</c:v>
                </c:pt>
                <c:pt idx="4">
                  <c:v>65.31</c:v>
                </c:pt>
                <c:pt idx="5">
                  <c:v>65.709999999999994</c:v>
                </c:pt>
                <c:pt idx="6">
                  <c:v>69.39</c:v>
                </c:pt>
                <c:pt idx="7">
                  <c:v>71.02</c:v>
                </c:pt>
                <c:pt idx="8">
                  <c:v>71.430000000000007</c:v>
                </c:pt>
                <c:pt idx="9">
                  <c:v>73.47</c:v>
                </c:pt>
                <c:pt idx="10">
                  <c:v>74.28</c:v>
                </c:pt>
                <c:pt idx="11">
                  <c:v>74.28</c:v>
                </c:pt>
                <c:pt idx="12">
                  <c:v>74.28</c:v>
                </c:pt>
                <c:pt idx="13">
                  <c:v>75.099999999999994</c:v>
                </c:pt>
                <c:pt idx="14">
                  <c:v>75.510000000000005</c:v>
                </c:pt>
                <c:pt idx="15">
                  <c:v>75.510000000000005</c:v>
                </c:pt>
                <c:pt idx="16">
                  <c:v>75.510000000000005</c:v>
                </c:pt>
                <c:pt idx="17">
                  <c:v>75.92</c:v>
                </c:pt>
                <c:pt idx="18">
                  <c:v>75.92</c:v>
                </c:pt>
                <c:pt idx="19">
                  <c:v>76.73</c:v>
                </c:pt>
                <c:pt idx="20">
                  <c:v>77.55</c:v>
                </c:pt>
                <c:pt idx="21">
                  <c:v>77.959999999999994</c:v>
                </c:pt>
                <c:pt idx="22">
                  <c:v>79.59</c:v>
                </c:pt>
                <c:pt idx="23">
                  <c:v>80</c:v>
                </c:pt>
                <c:pt idx="24">
                  <c:v>80.819999999999993</c:v>
                </c:pt>
                <c:pt idx="25">
                  <c:v>82.04</c:v>
                </c:pt>
                <c:pt idx="26">
                  <c:v>82.45</c:v>
                </c:pt>
                <c:pt idx="27">
                  <c:v>83.26</c:v>
                </c:pt>
                <c:pt idx="28">
                  <c:v>84.08</c:v>
                </c:pt>
                <c:pt idx="29">
                  <c:v>86.94</c:v>
                </c:pt>
                <c:pt idx="30">
                  <c:v>86.94</c:v>
                </c:pt>
                <c:pt idx="31">
                  <c:v>87.35</c:v>
                </c:pt>
                <c:pt idx="32">
                  <c:v>88.16</c:v>
                </c:pt>
                <c:pt idx="33">
                  <c:v>89.39</c:v>
                </c:pt>
                <c:pt idx="34">
                  <c:v>89.79</c:v>
                </c:pt>
                <c:pt idx="35">
                  <c:v>90.2</c:v>
                </c:pt>
                <c:pt idx="36">
                  <c:v>90.61</c:v>
                </c:pt>
                <c:pt idx="37">
                  <c:v>90.61</c:v>
                </c:pt>
                <c:pt idx="38">
                  <c:v>90.61</c:v>
                </c:pt>
                <c:pt idx="39">
                  <c:v>91.43</c:v>
                </c:pt>
                <c:pt idx="40">
                  <c:v>91.84</c:v>
                </c:pt>
                <c:pt idx="41">
                  <c:v>92.65</c:v>
                </c:pt>
                <c:pt idx="42">
                  <c:v>95.51</c:v>
                </c:pt>
                <c:pt idx="43">
                  <c:v>97.14</c:v>
                </c:pt>
                <c:pt idx="44">
                  <c:v>98.77</c:v>
                </c:pt>
                <c:pt idx="45">
                  <c:v>99.18</c:v>
                </c:pt>
                <c:pt idx="4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55680"/>
        <c:axId val="43257216"/>
      </c:barChart>
      <c:catAx>
        <c:axId val="43255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43257216"/>
        <c:crosses val="autoZero"/>
        <c:auto val="1"/>
        <c:lblAlgn val="ctr"/>
        <c:lblOffset val="100"/>
        <c:noMultiLvlLbl val="0"/>
      </c:catAx>
      <c:valAx>
        <c:axId val="43257216"/>
        <c:scaling>
          <c:orientation val="minMax"/>
          <c:max val="100"/>
          <c:min val="4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2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Hoja2!$J$7:$J$53</c:f>
              <c:strCache>
                <c:ptCount val="47"/>
                <c:pt idx="0">
                  <c:v>Universidad de Burgos</c:v>
                </c:pt>
                <c:pt idx="1">
                  <c:v>Universidad de la Rioja</c:v>
                </c:pt>
                <c:pt idx="2">
                  <c:v>Universidad de La Laguna</c:v>
                </c:pt>
                <c:pt idx="3">
                  <c:v>Universidad de Salamanca</c:v>
                </c:pt>
                <c:pt idx="4">
                  <c:v>Universidad de Las Palmas de Gran Canaria</c:v>
                </c:pt>
                <c:pt idx="5">
                  <c:v>Universidad Complutense de Madrid</c:v>
                </c:pt>
                <c:pt idx="6">
                  <c:v>Universidad Rey Juan Carlos</c:v>
                </c:pt>
                <c:pt idx="7">
                  <c:v>Universidad de Jaén</c:v>
                </c:pt>
                <c:pt idx="8">
                  <c:v>Universidad de Valladolid</c:v>
                </c:pt>
                <c:pt idx="9">
                  <c:v>Universidad de Alicante</c:v>
                </c:pt>
                <c:pt idx="10">
                  <c:v>Universidad de Murcia</c:v>
                </c:pt>
                <c:pt idx="11">
                  <c:v>Universidad de A Coruña</c:v>
                </c:pt>
                <c:pt idx="12">
                  <c:v>Universidad de Huelva</c:v>
                </c:pt>
                <c:pt idx="13">
                  <c:v>Universidad de León</c:v>
                </c:pt>
                <c:pt idx="14">
                  <c:v>Universidad de Cádiz</c:v>
                </c:pt>
                <c:pt idx="15">
                  <c:v>Universidad Politécnica de Cartagena</c:v>
                </c:pt>
                <c:pt idx="16">
                  <c:v>Universidad Pública de Navarra</c:v>
                </c:pt>
                <c:pt idx="17">
                  <c:v>Universidad de Alcalá</c:v>
                </c:pt>
                <c:pt idx="18">
                  <c:v>Universidad Pablo de Olavide</c:v>
                </c:pt>
                <c:pt idx="19">
                  <c:v>Universidad Jaume I de Castellón</c:v>
                </c:pt>
                <c:pt idx="20">
                  <c:v>Universidad de Girona</c:v>
                </c:pt>
                <c:pt idx="21">
                  <c:v>Universidad de las Illes Balears</c:v>
                </c:pt>
                <c:pt idx="22">
                  <c:v>Universidad de Vigo</c:v>
                </c:pt>
                <c:pt idx="23">
                  <c:v>Universidad de Lleida</c:v>
                </c:pt>
                <c:pt idx="24">
                  <c:v>Universidad de Extremadura</c:v>
                </c:pt>
                <c:pt idx="25">
                  <c:v>Universidad Miguel Hernández de Elche</c:v>
                </c:pt>
                <c:pt idx="26">
                  <c:v>Universidad de Almería</c:v>
                </c:pt>
                <c:pt idx="27">
                  <c:v>Universidad de Granada</c:v>
                </c:pt>
                <c:pt idx="28">
                  <c:v>Universitat de València (Estudi General)</c:v>
                </c:pt>
                <c:pt idx="29">
                  <c:v>Universidad del País Vasco/Euskal Herriko Unibertsitatea</c:v>
                </c:pt>
                <c:pt idx="30">
                  <c:v>Universidad de Barcelona</c:v>
                </c:pt>
                <c:pt idx="31">
                  <c:v>Universidad de Castilla-La Mancha</c:v>
                </c:pt>
                <c:pt idx="32">
                  <c:v>Universidad de Oviedo</c:v>
                </c:pt>
                <c:pt idx="33">
                  <c:v>Universidad de Sevilla</c:v>
                </c:pt>
                <c:pt idx="34">
                  <c:v>Universidad de Málaga</c:v>
                </c:pt>
                <c:pt idx="35">
                  <c:v>Universidad de Zaragoza</c:v>
                </c:pt>
                <c:pt idx="36">
                  <c:v>Universidad de Córdoba</c:v>
                </c:pt>
                <c:pt idx="37">
                  <c:v>Universidad Carlos III de Madrid</c:v>
                </c:pt>
                <c:pt idx="38">
                  <c:v>Universidad Autónoma de Madrid</c:v>
                </c:pt>
                <c:pt idx="39">
                  <c:v>Universidad Rovira i Virgili</c:v>
                </c:pt>
                <c:pt idx="40">
                  <c:v>Universidad Autónoma de Barcelona</c:v>
                </c:pt>
                <c:pt idx="41">
                  <c:v>Universidad de Santiago de Compostela</c:v>
                </c:pt>
                <c:pt idx="42">
                  <c:v>Universidad de Cantabria</c:v>
                </c:pt>
                <c:pt idx="43">
                  <c:v>Universidad Politécnica de Catalunya</c:v>
                </c:pt>
                <c:pt idx="44">
                  <c:v>Universidad Pompeu Fabra</c:v>
                </c:pt>
                <c:pt idx="45">
                  <c:v>Universidad Politécnica de Valencia</c:v>
                </c:pt>
                <c:pt idx="46">
                  <c:v>Universidad Politécnica de Madrid</c:v>
                </c:pt>
              </c:strCache>
            </c:strRef>
          </c:cat>
          <c:val>
            <c:numRef>
              <c:f>Hoja2!$K$7:$K$53</c:f>
              <c:numCache>
                <c:formatCode>General</c:formatCode>
                <c:ptCount val="47"/>
                <c:pt idx="0">
                  <c:v>13.54</c:v>
                </c:pt>
                <c:pt idx="1">
                  <c:v>20.55</c:v>
                </c:pt>
                <c:pt idx="2">
                  <c:v>23.21</c:v>
                </c:pt>
                <c:pt idx="3">
                  <c:v>23.66</c:v>
                </c:pt>
                <c:pt idx="4">
                  <c:v>24.88</c:v>
                </c:pt>
                <c:pt idx="5">
                  <c:v>25.91</c:v>
                </c:pt>
                <c:pt idx="6">
                  <c:v>26.53</c:v>
                </c:pt>
                <c:pt idx="7">
                  <c:v>27.37</c:v>
                </c:pt>
                <c:pt idx="8">
                  <c:v>27.77</c:v>
                </c:pt>
                <c:pt idx="9">
                  <c:v>27.78</c:v>
                </c:pt>
                <c:pt idx="10">
                  <c:v>28.52</c:v>
                </c:pt>
                <c:pt idx="11">
                  <c:v>31.03</c:v>
                </c:pt>
                <c:pt idx="12">
                  <c:v>33.5</c:v>
                </c:pt>
                <c:pt idx="13">
                  <c:v>34.57</c:v>
                </c:pt>
                <c:pt idx="14">
                  <c:v>35.130000000000003</c:v>
                </c:pt>
                <c:pt idx="15">
                  <c:v>36.21</c:v>
                </c:pt>
                <c:pt idx="16">
                  <c:v>36.68</c:v>
                </c:pt>
                <c:pt idx="17">
                  <c:v>36.71</c:v>
                </c:pt>
                <c:pt idx="18">
                  <c:v>37.6</c:v>
                </c:pt>
                <c:pt idx="19">
                  <c:v>37.81</c:v>
                </c:pt>
                <c:pt idx="20">
                  <c:v>39.049999999999997</c:v>
                </c:pt>
                <c:pt idx="21">
                  <c:v>39.29</c:v>
                </c:pt>
                <c:pt idx="22">
                  <c:v>39.979999999999997</c:v>
                </c:pt>
                <c:pt idx="23">
                  <c:v>40.11</c:v>
                </c:pt>
                <c:pt idx="24">
                  <c:v>41.3</c:v>
                </c:pt>
                <c:pt idx="25">
                  <c:v>41.39</c:v>
                </c:pt>
                <c:pt idx="26">
                  <c:v>42.79</c:v>
                </c:pt>
                <c:pt idx="27">
                  <c:v>43.67</c:v>
                </c:pt>
                <c:pt idx="28">
                  <c:v>43.94</c:v>
                </c:pt>
                <c:pt idx="29">
                  <c:v>44.14</c:v>
                </c:pt>
                <c:pt idx="30">
                  <c:v>44.24</c:v>
                </c:pt>
                <c:pt idx="31">
                  <c:v>44.98</c:v>
                </c:pt>
                <c:pt idx="32">
                  <c:v>45.85</c:v>
                </c:pt>
                <c:pt idx="33">
                  <c:v>46.68</c:v>
                </c:pt>
                <c:pt idx="34">
                  <c:v>48.43</c:v>
                </c:pt>
                <c:pt idx="35">
                  <c:v>50.19</c:v>
                </c:pt>
                <c:pt idx="36">
                  <c:v>53.04</c:v>
                </c:pt>
                <c:pt idx="37">
                  <c:v>56.53</c:v>
                </c:pt>
                <c:pt idx="38">
                  <c:v>66.09</c:v>
                </c:pt>
                <c:pt idx="39">
                  <c:v>68.239999999999995</c:v>
                </c:pt>
                <c:pt idx="40">
                  <c:v>70.28</c:v>
                </c:pt>
                <c:pt idx="41">
                  <c:v>76.569999999999993</c:v>
                </c:pt>
                <c:pt idx="42">
                  <c:v>82.77</c:v>
                </c:pt>
                <c:pt idx="43">
                  <c:v>83.33</c:v>
                </c:pt>
                <c:pt idx="44">
                  <c:v>87.15</c:v>
                </c:pt>
                <c:pt idx="45">
                  <c:v>94.88</c:v>
                </c:pt>
                <c:pt idx="4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5872"/>
        <c:axId val="43297408"/>
      </c:barChart>
      <c:catAx>
        <c:axId val="43295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43297408"/>
        <c:crosses val="autoZero"/>
        <c:auto val="1"/>
        <c:lblAlgn val="ctr"/>
        <c:lblOffset val="100"/>
        <c:noMultiLvlLbl val="0"/>
      </c:catAx>
      <c:valAx>
        <c:axId val="4329740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29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Hoja2!$L$7:$L$53</c:f>
              <c:strCache>
                <c:ptCount val="47"/>
                <c:pt idx="0">
                  <c:v>Universidad de Burgos</c:v>
                </c:pt>
                <c:pt idx="1">
                  <c:v>Universidad Rey Juan Carlos</c:v>
                </c:pt>
                <c:pt idx="2">
                  <c:v>Universidad Politécnica de Madrid</c:v>
                </c:pt>
                <c:pt idx="3">
                  <c:v>Universidad de Las Palmas de Gran Canaria</c:v>
                </c:pt>
                <c:pt idx="4">
                  <c:v>Universidad de A Coruña</c:v>
                </c:pt>
                <c:pt idx="5">
                  <c:v>Universidad de Huelva</c:v>
                </c:pt>
                <c:pt idx="6">
                  <c:v>Universidad de Cádiz</c:v>
                </c:pt>
                <c:pt idx="7">
                  <c:v>Universidad del País Vasco/Euskal Herriko Unibertsitatea</c:v>
                </c:pt>
                <c:pt idx="8">
                  <c:v>Universidad de la Rioja</c:v>
                </c:pt>
                <c:pt idx="9">
                  <c:v>Universidad de La Laguna</c:v>
                </c:pt>
                <c:pt idx="10">
                  <c:v>Universidad de Castilla-La Mancha</c:v>
                </c:pt>
                <c:pt idx="11">
                  <c:v>Universidad Politécnica de Valencia</c:v>
                </c:pt>
                <c:pt idx="12">
                  <c:v>Universidad de Valladolid</c:v>
                </c:pt>
                <c:pt idx="13">
                  <c:v>Universidad de Oviedo</c:v>
                </c:pt>
                <c:pt idx="14">
                  <c:v>Universidad de Vigo</c:v>
                </c:pt>
                <c:pt idx="15">
                  <c:v>Universidad de León</c:v>
                </c:pt>
                <c:pt idx="16">
                  <c:v>Universidad de Girona</c:v>
                </c:pt>
                <c:pt idx="17">
                  <c:v>Universidad Politécnica de Cartagena</c:v>
                </c:pt>
                <c:pt idx="18">
                  <c:v>Universidad de Lleida</c:v>
                </c:pt>
                <c:pt idx="19">
                  <c:v>Universidad de Extremadura</c:v>
                </c:pt>
                <c:pt idx="20">
                  <c:v>Universidad Rovira i Virgili</c:v>
                </c:pt>
                <c:pt idx="21">
                  <c:v>Universidad Politécnica de Catalunya</c:v>
                </c:pt>
                <c:pt idx="22">
                  <c:v>Universidad de Jaén</c:v>
                </c:pt>
                <c:pt idx="23">
                  <c:v>Universidad de Málaga</c:v>
                </c:pt>
                <c:pt idx="24">
                  <c:v>Universidad de Almería</c:v>
                </c:pt>
                <c:pt idx="25">
                  <c:v>Universidad de Salamanca</c:v>
                </c:pt>
                <c:pt idx="26">
                  <c:v>Universidad de Sevilla</c:v>
                </c:pt>
                <c:pt idx="27">
                  <c:v>Universidad de Barcelona</c:v>
                </c:pt>
                <c:pt idx="28">
                  <c:v>Universidad de Alcalá</c:v>
                </c:pt>
                <c:pt idx="29">
                  <c:v>Universidad de las Illes Balears</c:v>
                </c:pt>
                <c:pt idx="30">
                  <c:v>Universidad de Córdoba</c:v>
                </c:pt>
                <c:pt idx="31">
                  <c:v>Universidad de Cantabria</c:v>
                </c:pt>
                <c:pt idx="32">
                  <c:v>Universidad de Murcia</c:v>
                </c:pt>
                <c:pt idx="33">
                  <c:v>Universidad Complutense de Madrid</c:v>
                </c:pt>
                <c:pt idx="34">
                  <c:v>Universidad de Zaragoza</c:v>
                </c:pt>
                <c:pt idx="35">
                  <c:v>Universidad de Granada</c:v>
                </c:pt>
                <c:pt idx="36">
                  <c:v>Universidad de Alicante</c:v>
                </c:pt>
                <c:pt idx="37">
                  <c:v>Universitat de València (Estudi General)</c:v>
                </c:pt>
                <c:pt idx="38">
                  <c:v>Universidad Miguel Hernández de Elche</c:v>
                </c:pt>
                <c:pt idx="39">
                  <c:v>Universidad de Santiago de Compostela</c:v>
                </c:pt>
                <c:pt idx="40">
                  <c:v>Universidad Jaume I de Castellón</c:v>
                </c:pt>
                <c:pt idx="41">
                  <c:v>Universidad Autónoma de Barcelona</c:v>
                </c:pt>
                <c:pt idx="42">
                  <c:v>Universidad Pública de Navarra</c:v>
                </c:pt>
                <c:pt idx="43">
                  <c:v>Universidad Pompeu Fabra</c:v>
                </c:pt>
                <c:pt idx="44">
                  <c:v>Universidad Autónoma de Madrid</c:v>
                </c:pt>
                <c:pt idx="45">
                  <c:v>Universidad Pablo de Olavide</c:v>
                </c:pt>
                <c:pt idx="46">
                  <c:v>Universidad Carlos III de Madrid</c:v>
                </c:pt>
              </c:strCache>
            </c:strRef>
          </c:cat>
          <c:val>
            <c:numRef>
              <c:f>Hoja2!$M$7:$M$53</c:f>
              <c:numCache>
                <c:formatCode>General</c:formatCode>
                <c:ptCount val="47"/>
                <c:pt idx="0">
                  <c:v>50.12</c:v>
                </c:pt>
                <c:pt idx="1">
                  <c:v>53.59</c:v>
                </c:pt>
                <c:pt idx="2">
                  <c:v>54.23</c:v>
                </c:pt>
                <c:pt idx="3">
                  <c:v>58.55</c:v>
                </c:pt>
                <c:pt idx="4">
                  <c:v>62.58</c:v>
                </c:pt>
                <c:pt idx="5">
                  <c:v>63.24</c:v>
                </c:pt>
                <c:pt idx="6">
                  <c:v>65.38</c:v>
                </c:pt>
                <c:pt idx="7">
                  <c:v>65.62</c:v>
                </c:pt>
                <c:pt idx="8">
                  <c:v>66.709999999999994</c:v>
                </c:pt>
                <c:pt idx="9">
                  <c:v>71.430000000000007</c:v>
                </c:pt>
                <c:pt idx="10">
                  <c:v>72.55</c:v>
                </c:pt>
                <c:pt idx="11">
                  <c:v>72.55</c:v>
                </c:pt>
                <c:pt idx="12">
                  <c:v>72.63</c:v>
                </c:pt>
                <c:pt idx="13">
                  <c:v>75.459999999999994</c:v>
                </c:pt>
                <c:pt idx="14">
                  <c:v>75.47</c:v>
                </c:pt>
                <c:pt idx="15">
                  <c:v>75.53</c:v>
                </c:pt>
                <c:pt idx="16">
                  <c:v>75.72</c:v>
                </c:pt>
                <c:pt idx="17">
                  <c:v>75.739999999999995</c:v>
                </c:pt>
                <c:pt idx="18">
                  <c:v>76.38</c:v>
                </c:pt>
                <c:pt idx="19">
                  <c:v>76.62</c:v>
                </c:pt>
                <c:pt idx="20">
                  <c:v>77.260000000000005</c:v>
                </c:pt>
                <c:pt idx="21">
                  <c:v>78.39</c:v>
                </c:pt>
                <c:pt idx="22">
                  <c:v>79.14</c:v>
                </c:pt>
                <c:pt idx="23">
                  <c:v>79.56</c:v>
                </c:pt>
                <c:pt idx="24">
                  <c:v>80.75</c:v>
                </c:pt>
                <c:pt idx="25">
                  <c:v>81.05</c:v>
                </c:pt>
                <c:pt idx="26">
                  <c:v>81.14</c:v>
                </c:pt>
                <c:pt idx="27">
                  <c:v>81.28</c:v>
                </c:pt>
                <c:pt idx="28">
                  <c:v>83.27</c:v>
                </c:pt>
                <c:pt idx="29">
                  <c:v>83.89</c:v>
                </c:pt>
                <c:pt idx="30">
                  <c:v>84.13</c:v>
                </c:pt>
                <c:pt idx="31">
                  <c:v>84.49</c:v>
                </c:pt>
                <c:pt idx="32">
                  <c:v>84.74</c:v>
                </c:pt>
                <c:pt idx="33">
                  <c:v>84.79</c:v>
                </c:pt>
                <c:pt idx="34">
                  <c:v>85.62</c:v>
                </c:pt>
                <c:pt idx="35">
                  <c:v>85.72</c:v>
                </c:pt>
                <c:pt idx="36">
                  <c:v>86.6</c:v>
                </c:pt>
                <c:pt idx="37">
                  <c:v>90.23</c:v>
                </c:pt>
                <c:pt idx="38">
                  <c:v>90.74</c:v>
                </c:pt>
                <c:pt idx="39">
                  <c:v>92.14</c:v>
                </c:pt>
                <c:pt idx="40">
                  <c:v>95.79</c:v>
                </c:pt>
                <c:pt idx="41">
                  <c:v>95.82</c:v>
                </c:pt>
                <c:pt idx="42">
                  <c:v>95.84</c:v>
                </c:pt>
                <c:pt idx="43">
                  <c:v>98.12</c:v>
                </c:pt>
                <c:pt idx="44">
                  <c:v>98.15</c:v>
                </c:pt>
                <c:pt idx="45">
                  <c:v>98.96</c:v>
                </c:pt>
                <c:pt idx="4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81120"/>
        <c:axId val="43382656"/>
      </c:barChart>
      <c:catAx>
        <c:axId val="43381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43382656"/>
        <c:crosses val="autoZero"/>
        <c:auto val="1"/>
        <c:lblAlgn val="ctr"/>
        <c:lblOffset val="100"/>
        <c:noMultiLvlLbl val="0"/>
      </c:catAx>
      <c:valAx>
        <c:axId val="43382656"/>
        <c:scaling>
          <c:orientation val="minMax"/>
          <c:max val="100"/>
          <c:min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3811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ES" sz="1400" b="0" i="0" baseline="0" dirty="0" smtClean="0">
                <a:effectLst/>
              </a:rPr>
              <a:t>GRÁFICO 3. Evolución de las magnitudes básicas de las Universidades Privadas Presenciales. Curso académico 2008/09 y 2012/13.</a:t>
            </a:r>
            <a:r>
              <a:rPr lang="es-ES" sz="1400" b="0" i="0" u="none" strike="noStrike" baseline="0" dirty="0" smtClean="0">
                <a:effectLst/>
              </a:rPr>
              <a:t> (% sobre total del Sistema Universitario Español)</a:t>
            </a:r>
            <a:endParaRPr lang="es-ES" sz="1400" b="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'Cuadro 1'!$I$23</c:f>
              <c:strCache>
                <c:ptCount val="1"/>
                <c:pt idx="0">
                  <c:v>2008/2009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(..)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6.28099179003481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(..)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1'!$H$24:$H$31</c:f>
              <c:strCache>
                <c:ptCount val="8"/>
                <c:pt idx="0">
                  <c:v>Total Alumnos EE.UU. Grado</c:v>
                </c:pt>
                <c:pt idx="1">
                  <c:v>Total EE.UU. Grado</c:v>
                </c:pt>
                <c:pt idx="2">
                  <c:v>Total Alumnos Máster Oficial</c:v>
                </c:pt>
                <c:pt idx="3">
                  <c:v>Total EE.UU. Máster Oficial</c:v>
                </c:pt>
                <c:pt idx="4">
                  <c:v>PDI (ETC)</c:v>
                </c:pt>
                <c:pt idx="5">
                  <c:v>PAS</c:v>
                </c:pt>
                <c:pt idx="6">
                  <c:v>Ingresos Liquidados</c:v>
                </c:pt>
                <c:pt idx="7">
                  <c:v>Gastos Liquidados</c:v>
                </c:pt>
              </c:strCache>
            </c:strRef>
          </c:cat>
          <c:val>
            <c:numRef>
              <c:f>'Cuadro 1'!$I$24:$I$31</c:f>
              <c:numCache>
                <c:formatCode>0.00%</c:formatCode>
                <c:ptCount val="8"/>
                <c:pt idx="0">
                  <c:v>7.8579770555211328E-2</c:v>
                </c:pt>
                <c:pt idx="1">
                  <c:v>0.15499306518723993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7.1603373683520516E-2</c:v>
                </c:pt>
                <c:pt idx="5">
                  <c:v>8.2121744687649781E-2</c:v>
                </c:pt>
                <c:pt idx="6">
                  <c:v>8.9113658241243801E-2</c:v>
                </c:pt>
                <c:pt idx="7">
                  <c:v>8.5287396323699999E-2</c:v>
                </c:pt>
              </c:numCache>
            </c:numRef>
          </c:val>
        </c:ser>
        <c:ser>
          <c:idx val="1"/>
          <c:order val="1"/>
          <c:tx>
            <c:strRef>
              <c:f>'Cuadro 1'!$J$23</c:f>
              <c:strCache>
                <c:ptCount val="1"/>
                <c:pt idx="0">
                  <c:v>2012/2013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8283916567592256E-3"/>
                  <c:y val="8.3746557200464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597483194628918E-3"/>
                  <c:y val="6.280991790034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627133254074312E-3"/>
                  <c:y val="-1.046831965005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59748319462916E-3"/>
                  <c:y val="2.0936639300116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283916567592256E-3"/>
                  <c:y val="4.187327860023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627133254073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0970349940555352E-3"/>
                  <c:y val="2.0936639300116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1'!$H$24:$H$31</c:f>
              <c:strCache>
                <c:ptCount val="8"/>
                <c:pt idx="0">
                  <c:v>Total Alumnos EE.UU. Grado</c:v>
                </c:pt>
                <c:pt idx="1">
                  <c:v>Total EE.UU. Grado</c:v>
                </c:pt>
                <c:pt idx="2">
                  <c:v>Total Alumnos Máster Oficial</c:v>
                </c:pt>
                <c:pt idx="3">
                  <c:v>Total EE.UU. Máster Oficial</c:v>
                </c:pt>
                <c:pt idx="4">
                  <c:v>PDI (ETC)</c:v>
                </c:pt>
                <c:pt idx="5">
                  <c:v>PAS</c:v>
                </c:pt>
                <c:pt idx="6">
                  <c:v>Ingresos Liquidados</c:v>
                </c:pt>
                <c:pt idx="7">
                  <c:v>Gastos Liquidados</c:v>
                </c:pt>
              </c:strCache>
            </c:strRef>
          </c:cat>
          <c:val>
            <c:numRef>
              <c:f>'Cuadro 1'!$J$24:$J$31</c:f>
              <c:numCache>
                <c:formatCode>0.00%</c:formatCode>
                <c:ptCount val="8"/>
                <c:pt idx="0">
                  <c:v>8.9143096469578909E-2</c:v>
                </c:pt>
                <c:pt idx="1">
                  <c:v>0.17771982116244411</c:v>
                </c:pt>
                <c:pt idx="2">
                  <c:v>0.18566450050379463</c:v>
                </c:pt>
                <c:pt idx="3">
                  <c:v>0.1532639545884579</c:v>
                </c:pt>
                <c:pt idx="4">
                  <c:v>0.10012307559432557</c:v>
                </c:pt>
                <c:pt idx="5">
                  <c:v>0.10988747495161594</c:v>
                </c:pt>
                <c:pt idx="6">
                  <c:v>0.11934538255075956</c:v>
                </c:pt>
                <c:pt idx="7">
                  <c:v>0.11369581575304766</c:v>
                </c:pt>
              </c:numCache>
            </c:numRef>
          </c:val>
        </c:ser>
        <c:ser>
          <c:idx val="2"/>
          <c:order val="2"/>
          <c:tx>
            <c:strRef>
              <c:f>'Cuadro 1'!$K$23</c:f>
              <c:strCache>
                <c:ptCount val="1"/>
                <c:pt idx="0">
                  <c:v>Tasa de variación 2012/2008</c:v>
                </c:pt>
              </c:strCache>
            </c:strRef>
          </c:tx>
          <c:spPr>
            <a:pattFill prst="wdUpDiag">
              <a:fgClr>
                <a:srgbClr val="4F81BD">
                  <a:lumMod val="20000"/>
                  <a:lumOff val="80000"/>
                </a:srgbClr>
              </a:fgClr>
              <a:bgClr>
                <a:sysClr val="window" lastClr="FFFFFF"/>
              </a:bgClr>
            </a:pattFill>
            <a:ln>
              <a:solidFill>
                <a:sysClr val="windowText" lastClr="000000">
                  <a:alpha val="50000"/>
                </a:sysClr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'Cuadro 1'!$H$24:$H$31</c:f>
              <c:strCache>
                <c:ptCount val="8"/>
                <c:pt idx="0">
                  <c:v>Total Alumnos EE.UU. Grado</c:v>
                </c:pt>
                <c:pt idx="1">
                  <c:v>Total EE.UU. Grado</c:v>
                </c:pt>
                <c:pt idx="2">
                  <c:v>Total Alumnos Máster Oficial</c:v>
                </c:pt>
                <c:pt idx="3">
                  <c:v>Total EE.UU. Máster Oficial</c:v>
                </c:pt>
                <c:pt idx="4">
                  <c:v>PDI (ETC)</c:v>
                </c:pt>
                <c:pt idx="5">
                  <c:v>PAS</c:v>
                </c:pt>
                <c:pt idx="6">
                  <c:v>Ingresos Liquidados</c:v>
                </c:pt>
                <c:pt idx="7">
                  <c:v>Gastos Liquidados</c:v>
                </c:pt>
              </c:strCache>
            </c:strRef>
          </c:cat>
          <c:val>
            <c:numRef>
              <c:f>'Cuadro 1'!$K$24:$K$31</c:f>
              <c:numCache>
                <c:formatCode>0.00%</c:formatCode>
                <c:ptCount val="8"/>
                <c:pt idx="0">
                  <c:v>0.17582459594559721</c:v>
                </c:pt>
                <c:pt idx="1">
                  <c:v>6.7114093959731544E-2</c:v>
                </c:pt>
                <c:pt idx="4">
                  <c:v>0.41501373207201708</c:v>
                </c:pt>
                <c:pt idx="5">
                  <c:v>0.38694336359706011</c:v>
                </c:pt>
                <c:pt idx="6">
                  <c:v>0.24865093604390276</c:v>
                </c:pt>
                <c:pt idx="7">
                  <c:v>0.26921977416196224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7801216"/>
        <c:axId val="108736896"/>
      </c:barChart>
      <c:catAx>
        <c:axId val="107801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736896"/>
        <c:crosses val="autoZero"/>
        <c:auto val="1"/>
        <c:lblAlgn val="ctr"/>
        <c:lblOffset val="100"/>
        <c:noMultiLvlLbl val="0"/>
      </c:catAx>
      <c:valAx>
        <c:axId val="1087368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78012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s-ES" sz="1400" b="0" dirty="0" smtClean="0">
                <a:latin typeface="DIN-Regular" panose="020B0500000000000000" pitchFamily="34" charset="0"/>
              </a:rPr>
              <a:t>GRÁFICO</a:t>
            </a:r>
            <a:r>
              <a:rPr lang="es-ES" sz="1400" b="0" baseline="0" dirty="0" smtClean="0">
                <a:latin typeface="DIN-Regular" panose="020B0500000000000000" pitchFamily="34" charset="0"/>
              </a:rPr>
              <a:t> 4</a:t>
            </a:r>
            <a:r>
              <a:rPr lang="es-ES" sz="1400" b="0" dirty="0" smtClean="0">
                <a:latin typeface="DIN-Regular" panose="020B0500000000000000" pitchFamily="34" charset="0"/>
              </a:rPr>
              <a:t>. Especialización </a:t>
            </a:r>
            <a:r>
              <a:rPr lang="es-ES" sz="1400" b="0" dirty="0">
                <a:latin typeface="DIN-Regular" panose="020B0500000000000000" pitchFamily="34" charset="0"/>
              </a:rPr>
              <a:t>por rama de enseñanza de las Universidades Públicas Presenciales. Curso Académico 2012-13</a:t>
            </a:r>
            <a:r>
              <a:rPr lang="es-ES" sz="1400" b="0" dirty="0" smtClean="0">
                <a:latin typeface="DIN-Regular" panose="020B0500000000000000" pitchFamily="34" charset="0"/>
              </a:rPr>
              <a:t>.</a:t>
            </a:r>
          </a:p>
          <a:p>
            <a:pPr>
              <a:defRPr sz="1400" b="0"/>
            </a:pPr>
            <a:endParaRPr lang="es-ES" sz="1400" b="0" dirty="0" smtClean="0"/>
          </a:p>
          <a:p>
            <a:pPr>
              <a:defRPr sz="1400" b="0"/>
            </a:pPr>
            <a:endParaRPr lang="es-ES" sz="14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4259789928750763E-2"/>
          <c:y val="0.10671560007310577"/>
          <c:w val="0.913075303121196"/>
          <c:h val="0.838839083111266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ECE78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(Resumen!$A$2;Resumen!$D$2;Resumen!$G$2;Resumen!$J$2;Resumen!$M$2)</c:f>
              <c:strCache>
                <c:ptCount val="5"/>
                <c:pt idx="0">
                  <c:v>Artes y Humanidades</c:v>
                </c:pt>
                <c:pt idx="1">
                  <c:v>Ciencias Sociales y Jurídicas</c:v>
                </c:pt>
                <c:pt idx="2">
                  <c:v>Ciencias</c:v>
                </c:pt>
                <c:pt idx="3">
                  <c:v>Ciencias de la Salud</c:v>
                </c:pt>
                <c:pt idx="4">
                  <c:v>Ingeniería y Arquitectura</c:v>
                </c:pt>
              </c:strCache>
            </c:strRef>
          </c:cat>
          <c:val>
            <c:numRef>
              <c:f>(Resumen!$B$2;Resumen!$E$2;Resumen!$H$2;Resumen!$K$2;Resumen!$N$2)</c:f>
              <c:numCache>
                <c:formatCode>0.00%</c:formatCode>
                <c:ptCount val="5"/>
                <c:pt idx="0">
                  <c:v>0.10868413014966133</c:v>
                </c:pt>
                <c:pt idx="1">
                  <c:v>0.44981943620977738</c:v>
                </c:pt>
                <c:pt idx="2">
                  <c:v>7.8037693814118111E-2</c:v>
                </c:pt>
                <c:pt idx="3">
                  <c:v>0.13899818537882463</c:v>
                </c:pt>
                <c:pt idx="4">
                  <c:v>0.22446055444761853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(Resumen!$A$2;Resumen!$D$2;Resumen!$G$2;Resumen!$J$2;Resumen!$M$2)</c:f>
              <c:strCache>
                <c:ptCount val="5"/>
                <c:pt idx="0">
                  <c:v>Artes y Humanidades</c:v>
                </c:pt>
                <c:pt idx="1">
                  <c:v>Ciencias Sociales y Jurídicas</c:v>
                </c:pt>
                <c:pt idx="2">
                  <c:v>Ciencias</c:v>
                </c:pt>
                <c:pt idx="3">
                  <c:v>Ciencias de la Salud</c:v>
                </c:pt>
                <c:pt idx="4">
                  <c:v>Ingeniería y Arquitectura</c:v>
                </c:pt>
              </c:strCache>
            </c:strRef>
          </c:cat>
          <c:val>
            <c:numRef>
              <c:f>(Resumen!$B$3;Resumen!$E$3;Resumen!$H$3;Resumen!$K$3;Resumen!$N$3)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015424"/>
        <c:axId val="109016960"/>
      </c:barChart>
      <c:scatterChart>
        <c:scatterStyle val="lineMarker"/>
        <c:varyColors val="0"/>
        <c:ser>
          <c:idx val="2"/>
          <c:order val="2"/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6.30263461421304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UB (22,45%)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78130901767886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UPO (71,33%)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144237666785079E-3"/>
                  <c:y val="-7.17196352651829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UAM (17,52%)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144237666785079E-3"/>
                  <c:y val="7.9687563070452476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UMH (36,2%)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144237666785079E-3"/>
                  <c:y val="-6.5199668422893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UPM (96 %)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(Resumen!$B$4;Resumen!$E$4;Resumen!$H$4;Resumen!$K$4;Resumen!$N$4)</c:f>
              <c:numCache>
                <c:formatCode>0.00%</c:formatCode>
                <c:ptCount val="5"/>
                <c:pt idx="0">
                  <c:v>0.22451882051768277</c:v>
                </c:pt>
                <c:pt idx="1">
                  <c:v>0.7132970835392981</c:v>
                </c:pt>
                <c:pt idx="2">
                  <c:v>0.17518379056840594</c:v>
                </c:pt>
                <c:pt idx="3">
                  <c:v>0.36201372997711673</c:v>
                </c:pt>
                <c:pt idx="4">
                  <c:v>0.9620352867044738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circle"/>
            <c:size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5.86797015806042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UAB (19,47%)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82531896499205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URJC (69,96%)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86797015806042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USAL (15,6%)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216356500177615E-3"/>
                  <c:y val="-2.173322280763120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USC (28,2%)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246584963998303E-7"/>
                  <c:y val="1.08666114038156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UPC (95%)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(Resumen!$B$5;Resumen!$E$5;Resumen!$H$5;Resumen!$K$5;Resumen!$N$5)</c:f>
              <c:numCache>
                <c:formatCode>0.00%</c:formatCode>
                <c:ptCount val="5"/>
                <c:pt idx="0">
                  <c:v>0.19474677115077638</c:v>
                </c:pt>
                <c:pt idx="1">
                  <c:v>0.69962083976969525</c:v>
                </c:pt>
                <c:pt idx="2">
                  <c:v>0.15604488672453948</c:v>
                </c:pt>
                <c:pt idx="3">
                  <c:v>0.28247585255273017</c:v>
                </c:pt>
                <c:pt idx="4">
                  <c:v>0.9527906000839278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3.47731564922099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USAL (18,89%)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95599005268680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UPF (66,93%)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25998342114468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UB (15,13%)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216356500177615E-3"/>
                  <c:y val="-1.30399336845787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UCM (23,9%)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UPCT (85%)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(Resumen!$B$6;Resumen!$E$6;Resumen!$H$6;Resumen!$K$6;Resumen!$N$6)</c:f>
              <c:numCache>
                <c:formatCode>0.00%</c:formatCode>
                <c:ptCount val="5"/>
                <c:pt idx="0">
                  <c:v>0.18886301079822146</c:v>
                </c:pt>
                <c:pt idx="1">
                  <c:v>0.6692751235584844</c:v>
                </c:pt>
                <c:pt idx="2">
                  <c:v>0.15132265099080308</c:v>
                </c:pt>
                <c:pt idx="3">
                  <c:v>0.23919871571159348</c:v>
                </c:pt>
                <c:pt idx="4">
                  <c:v>0.84968017057569301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1.95599005268680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UPF (17,55%)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733613065434201E-4"/>
                  <c:y val="-2.39692117542495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UALM (61,39%)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693289123052481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UAB (15,03%)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216356500177615E-3"/>
                  <c:y val="4.34664456152624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UDL (23,8%)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UPV (72%</a:t>
                    </a:r>
                    <a:r>
                      <a:rPr lang="en-US" baseline="0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(Resumen!$B$7;Resumen!$E$7;Resumen!$H$7;Resumen!$K$7;Resumen!$N$7)</c:f>
              <c:numCache>
                <c:formatCode>0.00%</c:formatCode>
                <c:ptCount val="5"/>
                <c:pt idx="0">
                  <c:v>0.17545304777594728</c:v>
                </c:pt>
                <c:pt idx="1">
                  <c:v>0.61389561009332871</c:v>
                </c:pt>
                <c:pt idx="2">
                  <c:v>0.15034102452474241</c:v>
                </c:pt>
                <c:pt idx="3">
                  <c:v>0.23882224645583425</c:v>
                </c:pt>
                <c:pt idx="4">
                  <c:v>0.72862001943634591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UAM (17,34%)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386443691136341E-3"/>
                  <c:y val="-6.5199668422893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UCAR (59,76%)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4.34664456152624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UCO (13,61%)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88475333570159E-3"/>
                  <c:y val="1.52132559653418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URV (22,6%)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ULC (40,%)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(Resumen!$B$8;Resumen!$E$8;Resumen!$H$8;Resumen!$K$8;Resumen!$N$8)</c:f>
              <c:numCache>
                <c:formatCode>0.00%</c:formatCode>
                <c:ptCount val="5"/>
                <c:pt idx="0">
                  <c:v>0.1733907118522503</c:v>
                </c:pt>
                <c:pt idx="1">
                  <c:v>0.59756838905775078</c:v>
                </c:pt>
                <c:pt idx="2">
                  <c:v>0.13605651105651106</c:v>
                </c:pt>
                <c:pt idx="3">
                  <c:v>0.22597299444003177</c:v>
                </c:pt>
                <c:pt idx="4">
                  <c:v>0.40634920634920635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1.30399336845787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UCM 15,89%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590962460757561E-3"/>
                  <c:y val="1.95599005268680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UA</a:t>
                    </a:r>
                    <a:r>
                      <a:rPr lang="en-US" baseline="0"/>
                      <a:t> (</a:t>
                    </a:r>
                    <a:r>
                      <a:rPr lang="en-US"/>
                      <a:t>59,70%)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30399336845787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UDG (12,12%)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144237666785079E-3"/>
                  <c:y val="2.82531896499205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UAH (22,1%)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UCAR (38,4%)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yVal>
            <c:numRef>
              <c:f>(Resumen!$B$9;Resumen!$E$9;Resumen!$H$9;Resumen!$K$9;Resumen!$N$9)</c:f>
              <c:numCache>
                <c:formatCode>0.00%</c:formatCode>
                <c:ptCount val="5"/>
                <c:pt idx="0">
                  <c:v>0.15886089202205625</c:v>
                </c:pt>
                <c:pt idx="1">
                  <c:v>0.59700315457413244</c:v>
                </c:pt>
                <c:pt idx="2">
                  <c:v>0.12122264675234456</c:v>
                </c:pt>
                <c:pt idx="3">
                  <c:v>0.22100161550888531</c:v>
                </c:pt>
                <c:pt idx="4">
                  <c:v>0.38449848024316108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015424"/>
        <c:axId val="109016960"/>
      </c:scatterChart>
      <c:catAx>
        <c:axId val="1090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es-ES"/>
          </a:p>
        </c:txPr>
        <c:crossAx val="109016960"/>
        <c:crosses val="autoZero"/>
        <c:auto val="1"/>
        <c:lblAlgn val="ctr"/>
        <c:lblOffset val="100"/>
        <c:noMultiLvlLbl val="0"/>
      </c:catAx>
      <c:valAx>
        <c:axId val="1090169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9015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IN-Light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 b="0" dirty="0" smtClean="0">
                <a:latin typeface="DIN-Regular" panose="020B0500000000000000" pitchFamily="34" charset="0"/>
              </a:rPr>
              <a:t>GRÁFICO</a:t>
            </a:r>
            <a:r>
              <a:rPr lang="es-ES" sz="1400" b="0" baseline="0" dirty="0" smtClean="0">
                <a:latin typeface="DIN-Regular" panose="020B0500000000000000" pitchFamily="34" charset="0"/>
              </a:rPr>
              <a:t> 5</a:t>
            </a:r>
            <a:r>
              <a:rPr lang="es-ES" sz="1400" b="0" dirty="0" smtClean="0">
                <a:latin typeface="DIN-Regular" panose="020B0500000000000000" pitchFamily="34" charset="0"/>
              </a:rPr>
              <a:t>.</a:t>
            </a:r>
            <a:r>
              <a:rPr lang="es-ES" sz="1400" b="0" baseline="0" dirty="0" smtClean="0">
                <a:latin typeface="DIN-Regular" panose="020B0500000000000000" pitchFamily="34" charset="0"/>
              </a:rPr>
              <a:t> </a:t>
            </a:r>
            <a:r>
              <a:rPr lang="es-ES" sz="1400" b="0" dirty="0" smtClean="0">
                <a:latin typeface="DIN-Regular" panose="020B0500000000000000" pitchFamily="34" charset="0"/>
              </a:rPr>
              <a:t>Evolución </a:t>
            </a:r>
            <a:r>
              <a:rPr lang="es-ES" sz="1400" b="0" dirty="0">
                <a:latin typeface="DIN-Regular" panose="020B0500000000000000" pitchFamily="34" charset="0"/>
              </a:rPr>
              <a:t>del  número de titulaciones por el tamaño (t)  de demanda de alumnos de nuevo ingreso de las universidades públicas presenciales. </a:t>
            </a:r>
            <a:r>
              <a:rPr lang="es-ES" sz="1400" b="0" dirty="0" smtClean="0">
                <a:latin typeface="DIN-Regular" panose="020B0500000000000000" pitchFamily="34" charset="0"/>
              </a:rPr>
              <a:t>Cursos académicos </a:t>
            </a:r>
            <a:r>
              <a:rPr lang="es-ES" sz="1400" b="0" dirty="0">
                <a:latin typeface="DIN-Regular" panose="020B0500000000000000" pitchFamily="34" charset="0"/>
              </a:rPr>
              <a:t>2008/2009 y </a:t>
            </a:r>
            <a:r>
              <a:rPr lang="es-ES" sz="1400" b="0" dirty="0" smtClean="0">
                <a:latin typeface="DIN-Regular" panose="020B0500000000000000" pitchFamily="34" charset="0"/>
              </a:rPr>
              <a:t>2012/2013.</a:t>
            </a:r>
            <a:endParaRPr lang="es-ES" sz="1400" b="0" dirty="0">
              <a:latin typeface="DIN-Regular" panose="020B0500000000000000" pitchFamily="34" charset="0"/>
            </a:endParaRPr>
          </a:p>
        </c:rich>
      </c:tx>
      <c:layout>
        <c:manualLayout>
          <c:xMode val="edge"/>
          <c:yMode val="edge"/>
          <c:x val="0.10328340575327022"/>
          <c:y val="4.43131368625664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94685039370079"/>
          <c:y val="0.23995357429698494"/>
          <c:w val="0.642271614882297"/>
          <c:h val="0.692776260846726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'3,2'!$C$13</c:f>
              <c:strCache>
                <c:ptCount val="1"/>
                <c:pt idx="0">
                  <c:v> t ≤ 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'3,2'!$B$24:$B$25</c:f>
              <c:strCache>
                <c:ptCount val="2"/>
                <c:pt idx="0">
                  <c:v>Curso 2008/2009</c:v>
                </c:pt>
                <c:pt idx="1">
                  <c:v>Curso 2012/2013</c:v>
                </c:pt>
              </c:strCache>
            </c:strRef>
          </c:cat>
          <c:val>
            <c:numRef>
              <c:f>'3,2'!$C$24:$C$25</c:f>
              <c:numCache>
                <c:formatCode>0.00%</c:formatCode>
                <c:ptCount val="2"/>
                <c:pt idx="0">
                  <c:v>0.18044788975021533</c:v>
                </c:pt>
                <c:pt idx="1">
                  <c:v>7.4453234062354587E-2</c:v>
                </c:pt>
              </c:numCache>
            </c:numRef>
          </c:val>
        </c:ser>
        <c:ser>
          <c:idx val="1"/>
          <c:order val="1"/>
          <c:tx>
            <c:strRef>
              <c:f>'3,2'!$D$13</c:f>
              <c:strCache>
                <c:ptCount val="1"/>
                <c:pt idx="0">
                  <c:v>20 &lt; t &lt; 40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'3,2'!$B$24:$B$25</c:f>
              <c:strCache>
                <c:ptCount val="2"/>
                <c:pt idx="0">
                  <c:v>Curso 2008/2009</c:v>
                </c:pt>
                <c:pt idx="1">
                  <c:v>Curso 2012/2013</c:v>
                </c:pt>
              </c:strCache>
            </c:strRef>
          </c:cat>
          <c:val>
            <c:numRef>
              <c:f>'3,2'!$D$24:$D$25</c:f>
              <c:numCache>
                <c:formatCode>0.00%</c:formatCode>
                <c:ptCount val="2"/>
                <c:pt idx="0">
                  <c:v>0.15374677002583978</c:v>
                </c:pt>
                <c:pt idx="1">
                  <c:v>0.11121451838064216</c:v>
                </c:pt>
              </c:numCache>
            </c:numRef>
          </c:val>
        </c:ser>
        <c:ser>
          <c:idx val="2"/>
          <c:order val="2"/>
          <c:tx>
            <c:strRef>
              <c:f>'3,2'!$E$13</c:f>
              <c:strCache>
                <c:ptCount val="1"/>
                <c:pt idx="0">
                  <c:v>40 &lt; t &lt; 75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'3,2'!$B$24:$B$25</c:f>
              <c:strCache>
                <c:ptCount val="2"/>
                <c:pt idx="0">
                  <c:v>Curso 2008/2009</c:v>
                </c:pt>
                <c:pt idx="1">
                  <c:v>Curso 2012/2013</c:v>
                </c:pt>
              </c:strCache>
            </c:strRef>
          </c:cat>
          <c:val>
            <c:numRef>
              <c:f>'3,2'!$E$24:$E$25</c:f>
              <c:numCache>
                <c:formatCode>0.00%</c:formatCode>
                <c:ptCount val="2"/>
                <c:pt idx="0">
                  <c:v>0.24246339362618433</c:v>
                </c:pt>
                <c:pt idx="1">
                  <c:v>0.30944625407166126</c:v>
                </c:pt>
              </c:numCache>
            </c:numRef>
          </c:val>
        </c:ser>
        <c:ser>
          <c:idx val="3"/>
          <c:order val="3"/>
          <c:tx>
            <c:strRef>
              <c:f>'3,2'!$F$13</c:f>
              <c:strCache>
                <c:ptCount val="1"/>
                <c:pt idx="0">
                  <c:v> t &gt;75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'3,2'!$B$24:$B$25</c:f>
              <c:strCache>
                <c:ptCount val="2"/>
                <c:pt idx="0">
                  <c:v>Curso 2008/2009</c:v>
                </c:pt>
                <c:pt idx="1">
                  <c:v>Curso 2012/2013</c:v>
                </c:pt>
              </c:strCache>
            </c:strRef>
          </c:cat>
          <c:val>
            <c:numRef>
              <c:f>'3,2'!$F$24:$F$25</c:f>
              <c:numCache>
                <c:formatCode>0.00%</c:formatCode>
                <c:ptCount val="2"/>
                <c:pt idx="0">
                  <c:v>0.42334194659776053</c:v>
                </c:pt>
                <c:pt idx="1">
                  <c:v>0.50488599348534202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9152896"/>
        <c:axId val="109162880"/>
      </c:barChart>
      <c:catAx>
        <c:axId val="10915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09162880"/>
        <c:crosses val="autoZero"/>
        <c:auto val="1"/>
        <c:lblAlgn val="ctr"/>
        <c:lblOffset val="100"/>
        <c:noMultiLvlLbl val="0"/>
      </c:catAx>
      <c:valAx>
        <c:axId val="1091628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0915289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0505059623004849"/>
          <c:y val="0.41256386864786887"/>
          <c:w val="0.17338363954505687"/>
          <c:h val="0.23486227790299447"/>
        </c:manualLayout>
      </c:layout>
      <c:overlay val="0"/>
      <c:txPr>
        <a:bodyPr/>
        <a:lstStyle/>
        <a:p>
          <a:pPr>
            <a:defRPr sz="1600" b="0">
              <a:latin typeface="+mn-l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DIN-Light" panose="020B0500000000000000" pitchFamily="34" charset="0"/>
        </a:defRPr>
      </a:pPr>
      <a:endParaRPr lang="es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/>
            </a:pPr>
            <a:r>
              <a:rPr lang="es-ES" sz="1400" b="0" dirty="0" smtClean="0">
                <a:effectLst/>
              </a:rPr>
              <a:t>GRÁFICO 8. % de alumnos de máster de procedencia internacional por Universidad Presenciales. Curso académico 2012/2013.</a:t>
            </a:r>
            <a:endParaRPr lang="es-ES" sz="1100" b="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596178772159217"/>
          <c:y val="0.15516050465292217"/>
          <c:w val="0.58375707542466793"/>
          <c:h val="0.7296074245718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'1.11.'!$A$1:$A$21</c:f>
              <c:strCache>
                <c:ptCount val="21"/>
                <c:pt idx="0">
                  <c:v>TOTAL MEDIA S.U.P (Presencial)</c:v>
                </c:pt>
                <c:pt idx="1">
                  <c:v>Universidad de Lleida</c:v>
                </c:pt>
                <c:pt idx="2">
                  <c:v>Universidad Rey Juan Carlos</c:v>
                </c:pt>
                <c:pt idx="3">
                  <c:v>Universidad de León</c:v>
                </c:pt>
                <c:pt idx="4">
                  <c:v>Universidad Politécnica de Cartagena</c:v>
                </c:pt>
                <c:pt idx="5">
                  <c:v>Universidad Rovira i Virgili</c:v>
                </c:pt>
                <c:pt idx="6">
                  <c:v>Universidad de Alcalá</c:v>
                </c:pt>
                <c:pt idx="7">
                  <c:v>Universidad de Cádiz</c:v>
                </c:pt>
                <c:pt idx="8">
                  <c:v>Universidad Politécnica de Valencia</c:v>
                </c:pt>
                <c:pt idx="9">
                  <c:v>Universidad de Granada</c:v>
                </c:pt>
                <c:pt idx="10">
                  <c:v>Universidad Autónoma de Barcelona</c:v>
                </c:pt>
                <c:pt idx="11">
                  <c:v>Universidad Carlos III de Madrid</c:v>
                </c:pt>
                <c:pt idx="12">
                  <c:v>Universidad Pompeu Fabra</c:v>
                </c:pt>
                <c:pt idx="13">
                  <c:v>Universidad de Girona</c:v>
                </c:pt>
                <c:pt idx="14">
                  <c:v>Universidad Politécnica de Catalunya</c:v>
                </c:pt>
                <c:pt idx="15">
                  <c:v>Universidad de Salamanca</c:v>
                </c:pt>
                <c:pt idx="16">
                  <c:v>Universidad Politécnica de Madrid</c:v>
                </c:pt>
                <c:pt idx="17">
                  <c:v>Universidad de Vic</c:v>
                </c:pt>
                <c:pt idx="18">
                  <c:v>Universidad de Deusto</c:v>
                </c:pt>
                <c:pt idx="19">
                  <c:v>Universidad Internacional de Catalunya</c:v>
                </c:pt>
                <c:pt idx="20">
                  <c:v>Universidad de Navarra</c:v>
                </c:pt>
              </c:strCache>
            </c:strRef>
          </c:cat>
          <c:val>
            <c:numRef>
              <c:f>'1.11.'!$B$1:$B$21</c:f>
              <c:numCache>
                <c:formatCode>0.00%</c:formatCode>
                <c:ptCount val="21"/>
                <c:pt idx="0">
                  <c:v>9.71475099109681E-2</c:v>
                </c:pt>
                <c:pt idx="1">
                  <c:v>0.1096385542168675</c:v>
                </c:pt>
                <c:pt idx="2">
                  <c:v>0.116737915159487</c:v>
                </c:pt>
                <c:pt idx="3">
                  <c:v>0.1304347826086954</c:v>
                </c:pt>
                <c:pt idx="4">
                  <c:v>0.1325757575757576</c:v>
                </c:pt>
                <c:pt idx="5">
                  <c:v>0.13921568627450959</c:v>
                </c:pt>
                <c:pt idx="6">
                  <c:v>0.1402946828955795</c:v>
                </c:pt>
                <c:pt idx="7">
                  <c:v>0.14238042269188039</c:v>
                </c:pt>
                <c:pt idx="8">
                  <c:v>0.16186175755470619</c:v>
                </c:pt>
                <c:pt idx="9">
                  <c:v>0.16539440203562339</c:v>
                </c:pt>
                <c:pt idx="10">
                  <c:v>0.2269579115610012</c:v>
                </c:pt>
                <c:pt idx="11">
                  <c:v>0.22802704363859902</c:v>
                </c:pt>
                <c:pt idx="12">
                  <c:v>0.24371584699453511</c:v>
                </c:pt>
                <c:pt idx="13">
                  <c:v>0.25769854132901099</c:v>
                </c:pt>
                <c:pt idx="14">
                  <c:v>0.28951678951678989</c:v>
                </c:pt>
                <c:pt idx="15">
                  <c:v>0.30058555627846439</c:v>
                </c:pt>
                <c:pt idx="16">
                  <c:v>0.30972941853770913</c:v>
                </c:pt>
                <c:pt idx="17">
                  <c:v>0.325773195876289</c:v>
                </c:pt>
                <c:pt idx="18">
                  <c:v>0.34194831013916499</c:v>
                </c:pt>
                <c:pt idx="19">
                  <c:v>0.43283582089552297</c:v>
                </c:pt>
                <c:pt idx="20">
                  <c:v>0.47164351851851799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51904"/>
        <c:axId val="109457792"/>
      </c:barChart>
      <c:catAx>
        <c:axId val="109451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9457792"/>
        <c:crosses val="autoZero"/>
        <c:auto val="1"/>
        <c:lblAlgn val="ctr"/>
        <c:lblOffset val="100"/>
        <c:noMultiLvlLbl val="0"/>
      </c:catAx>
      <c:valAx>
        <c:axId val="10945779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9451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'2.1.4D'!$A$5:$A$17</c:f>
              <c:strCache>
                <c:ptCount val="13"/>
                <c:pt idx="0">
                  <c:v>Universidad de Las Palmas de Gran Canaria</c:v>
                </c:pt>
                <c:pt idx="1">
                  <c:v>Universidad de Cádiz</c:v>
                </c:pt>
                <c:pt idx="2">
                  <c:v>Universidad de Castilla-La Mancha</c:v>
                </c:pt>
                <c:pt idx="3">
                  <c:v>Universidad de Extremadura</c:v>
                </c:pt>
                <c:pt idx="4">
                  <c:v>Universidad de la Rioja</c:v>
                </c:pt>
                <c:pt idx="5">
                  <c:v>Universidad de Burgos</c:v>
                </c:pt>
                <c:pt idx="6">
                  <c:v>TOTAL UU.PP. PRESENCIALES</c:v>
                </c:pt>
                <c:pt idx="7">
                  <c:v>Universidad Autónoma de Madrid</c:v>
                </c:pt>
                <c:pt idx="8">
                  <c:v>Universidad Politécnica de Madrid</c:v>
                </c:pt>
                <c:pt idx="9">
                  <c:v>Universidad de Vigo</c:v>
                </c:pt>
                <c:pt idx="10">
                  <c:v>Universidad de Granada</c:v>
                </c:pt>
                <c:pt idx="11">
                  <c:v>Universidad de Barcelona</c:v>
                </c:pt>
                <c:pt idx="12">
                  <c:v>Universidad Pablo de Olavide</c:v>
                </c:pt>
              </c:strCache>
            </c:strRef>
          </c:cat>
          <c:val>
            <c:numRef>
              <c:f>'2.1.4D'!$B$5:$B$17</c:f>
              <c:numCache>
                <c:formatCode>0.0%</c:formatCode>
                <c:ptCount val="13"/>
                <c:pt idx="0">
                  <c:v>0.47619047619047616</c:v>
                </c:pt>
                <c:pt idx="1">
                  <c:v>0.56666666666666665</c:v>
                </c:pt>
                <c:pt idx="2">
                  <c:v>0.57692307692307687</c:v>
                </c:pt>
                <c:pt idx="3">
                  <c:v>0.63235294117647056</c:v>
                </c:pt>
                <c:pt idx="4">
                  <c:v>0.66666666666666663</c:v>
                </c:pt>
                <c:pt idx="5">
                  <c:v>0.73076923076923073</c:v>
                </c:pt>
                <c:pt idx="6">
                  <c:v>1.2140530479292695</c:v>
                </c:pt>
                <c:pt idx="7">
                  <c:v>1.7692307692307692</c:v>
                </c:pt>
                <c:pt idx="8">
                  <c:v>1.868421052631579</c:v>
                </c:pt>
                <c:pt idx="9">
                  <c:v>1.8809523809523809</c:v>
                </c:pt>
                <c:pt idx="10">
                  <c:v>1.9333333333333333</c:v>
                </c:pt>
                <c:pt idx="11">
                  <c:v>2.078125</c:v>
                </c:pt>
                <c:pt idx="12">
                  <c:v>2.5555555555555554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04768"/>
        <c:axId val="109518848"/>
      </c:barChart>
      <c:catAx>
        <c:axId val="109504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9518848"/>
        <c:crosses val="autoZero"/>
        <c:auto val="1"/>
        <c:lblAlgn val="ctr"/>
        <c:lblOffset val="100"/>
        <c:noMultiLvlLbl val="0"/>
      </c:catAx>
      <c:valAx>
        <c:axId val="109518848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0950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es-ES" sz="1400" b="0" i="0" u="none" strike="noStrike" baseline="0" dirty="0" smtClean="0">
                <a:effectLst/>
              </a:rPr>
              <a:t>GRÁFICO 10. </a:t>
            </a:r>
            <a:r>
              <a:rPr lang="es-ES" sz="1400" b="0" dirty="0"/>
              <a:t>Universidades </a:t>
            </a:r>
            <a:r>
              <a:rPr lang="es-ES" sz="1400" b="0" dirty="0" smtClean="0"/>
              <a:t>Públicas </a:t>
            </a:r>
            <a:r>
              <a:rPr lang="es-ES" sz="1400" b="0" dirty="0"/>
              <a:t>P</a:t>
            </a:r>
            <a:r>
              <a:rPr lang="es-ES" sz="1400" b="0" dirty="0" smtClean="0"/>
              <a:t>resenciales</a:t>
            </a:r>
            <a:r>
              <a:rPr lang="es-ES" sz="1400" b="0" dirty="0"/>
              <a:t>. % de reducción de PDI ETC.</a:t>
            </a:r>
            <a:r>
              <a:rPr lang="es-ES" sz="1400" b="0" baseline="0" dirty="0"/>
              <a:t> A</a:t>
            </a:r>
            <a:r>
              <a:rPr lang="es-ES" sz="1400" b="0" dirty="0"/>
              <a:t>ño 2012 con relación a los valores del 2008.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006585214422919"/>
          <c:y val="0.16441980302842166"/>
          <c:w val="0.65344594094824393"/>
          <c:h val="0.7173031427880561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numFmt formatCode="0.0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'4.1'!$A$6:$A$21</c:f>
              <c:strCache>
                <c:ptCount val="16"/>
                <c:pt idx="0">
                  <c:v>Universidad de Valladolid</c:v>
                </c:pt>
                <c:pt idx="1">
                  <c:v>Universidad de Salamanca</c:v>
                </c:pt>
                <c:pt idx="2">
                  <c:v>Universidad de Almería</c:v>
                </c:pt>
                <c:pt idx="3">
                  <c:v>Universidad de Oviedo</c:v>
                </c:pt>
                <c:pt idx="4">
                  <c:v>Universidad Politécnica de Valencia</c:v>
                </c:pt>
                <c:pt idx="5">
                  <c:v>Universidad de Jaén</c:v>
                </c:pt>
                <c:pt idx="6">
                  <c:v>Universidad Politécnica de Catalunya</c:v>
                </c:pt>
                <c:pt idx="7">
                  <c:v>Universidad Complutense de Madrid</c:v>
                </c:pt>
                <c:pt idx="8">
                  <c:v>Universidad de Alcalá</c:v>
                </c:pt>
                <c:pt idx="9">
                  <c:v>Universidad de Girona</c:v>
                </c:pt>
                <c:pt idx="10">
                  <c:v>Universidad de la Rioja</c:v>
                </c:pt>
                <c:pt idx="11">
                  <c:v>Universidad de Huelva</c:v>
                </c:pt>
                <c:pt idx="12">
                  <c:v>Universidad de Las Palmas de Gran Canaria</c:v>
                </c:pt>
                <c:pt idx="13">
                  <c:v>Universidad de Santiago de Compostela</c:v>
                </c:pt>
                <c:pt idx="14">
                  <c:v>Universidad de Vigo</c:v>
                </c:pt>
                <c:pt idx="15">
                  <c:v>TOTAL UU.PP. PRESENCIALES</c:v>
                </c:pt>
              </c:strCache>
            </c:strRef>
          </c:cat>
          <c:val>
            <c:numRef>
              <c:f>'4.1'!$E$6:$E$21</c:f>
              <c:numCache>
                <c:formatCode>0.00%;\(0.00%\)</c:formatCode>
                <c:ptCount val="16"/>
                <c:pt idx="0">
                  <c:v>-0.22231796639379575</c:v>
                </c:pt>
                <c:pt idx="1">
                  <c:v>-0.13793103448275867</c:v>
                </c:pt>
                <c:pt idx="2">
                  <c:v>-0.1218872870249017</c:v>
                </c:pt>
                <c:pt idx="3">
                  <c:v>-0.11746987951807231</c:v>
                </c:pt>
                <c:pt idx="4">
                  <c:v>-8.7268605969021529E-2</c:v>
                </c:pt>
                <c:pt idx="5">
                  <c:v>-8.5801838610827352E-2</c:v>
                </c:pt>
                <c:pt idx="6">
                  <c:v>-7.148726376335246E-2</c:v>
                </c:pt>
                <c:pt idx="7">
                  <c:v>-6.4847692020183145E-2</c:v>
                </c:pt>
                <c:pt idx="8">
                  <c:v>-6.1901252763448822E-2</c:v>
                </c:pt>
                <c:pt idx="9">
                  <c:v>-5.5798687089715582E-2</c:v>
                </c:pt>
                <c:pt idx="10">
                  <c:v>-5.2499999999999991E-2</c:v>
                </c:pt>
                <c:pt idx="11">
                  <c:v>-5.2429667519181544E-2</c:v>
                </c:pt>
                <c:pt idx="12">
                  <c:v>-4.7788873038516422E-2</c:v>
                </c:pt>
                <c:pt idx="13">
                  <c:v>-3.2961460446247481E-2</c:v>
                </c:pt>
                <c:pt idx="14">
                  <c:v>-2.4158125915080486E-2</c:v>
                </c:pt>
                <c:pt idx="15">
                  <c:v>-2.1412607243276982E-2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58"/>
        <c:shape val="box"/>
        <c:axId val="109566208"/>
        <c:axId val="109572096"/>
        <c:axId val="0"/>
      </c:bar3DChart>
      <c:catAx>
        <c:axId val="109566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09572096"/>
        <c:crosses val="autoZero"/>
        <c:auto val="1"/>
        <c:lblAlgn val="ctr"/>
        <c:lblOffset val="100"/>
        <c:noMultiLvlLbl val="0"/>
      </c:catAx>
      <c:valAx>
        <c:axId val="10957209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0956620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es-ES" sz="1400" b="0" i="0" u="none" strike="noStrike" baseline="0" dirty="0" smtClean="0">
                <a:effectLst/>
              </a:rPr>
              <a:t>GRÁFICO 11.- </a:t>
            </a:r>
            <a:r>
              <a:rPr lang="es-ES" sz="1400" b="0" dirty="0"/>
              <a:t>Universidades públicas presenciales. % de reducción del gasto de personal en el año 2012 con relación al gasto liquidado del año 2010.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078134845620668E-2"/>
          <c:y val="0.16519602397119273"/>
          <c:w val="0.63121831415685514"/>
          <c:h val="0.7487679473522549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4"/>
            <c:invertIfNegative val="0"/>
            <c:bubble3D val="0"/>
          </c:dPt>
          <c:dLbls>
            <c:numFmt formatCode="0.0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'C:\Users\blafupar\AppData\Local\Microsoft\Windows\Temporary Internet Files\Content.Outlook\PIW0GJTD\CRUE 2014\Crue Presentación\[3.5 RRHH.xlsx]Datos Gráfico 2'!$A$6:$A$26</c:f>
              <c:strCache>
                <c:ptCount val="21"/>
                <c:pt idx="0">
                  <c:v>Universidad de Alicante</c:v>
                </c:pt>
                <c:pt idx="1">
                  <c:v>Universidad de Valladolid</c:v>
                </c:pt>
                <c:pt idx="2">
                  <c:v>Universidad Complutense de Madrid</c:v>
                </c:pt>
                <c:pt idx="3">
                  <c:v>Universidad de Salamanca</c:v>
                </c:pt>
                <c:pt idx="4">
                  <c:v>Universidad Pompeu Fabra</c:v>
                </c:pt>
                <c:pt idx="5">
                  <c:v>Universidad de Castilla-La Mancha</c:v>
                </c:pt>
                <c:pt idx="6">
                  <c:v>Universidad del País Vasco/Euskal Herriko Unibertsitatea</c:v>
                </c:pt>
                <c:pt idx="7">
                  <c:v>Universidad Rey Juan Carlos</c:v>
                </c:pt>
                <c:pt idx="8">
                  <c:v>Universidad Politécnica de Catalunya</c:v>
                </c:pt>
                <c:pt idx="9">
                  <c:v>Universidad de Almería</c:v>
                </c:pt>
                <c:pt idx="10">
                  <c:v>Universidad Autónoma de Barcelona</c:v>
                </c:pt>
                <c:pt idx="11">
                  <c:v>Universidad Politécnica de Valencia</c:v>
                </c:pt>
                <c:pt idx="12">
                  <c:v>Universidad de La Laguna</c:v>
                </c:pt>
                <c:pt idx="13">
                  <c:v>Universidad de Zaragoza</c:v>
                </c:pt>
                <c:pt idx="14">
                  <c:v>Universidad de León</c:v>
                </c:pt>
                <c:pt idx="15">
                  <c:v>Universidad Politécnica de Madrid</c:v>
                </c:pt>
                <c:pt idx="16">
                  <c:v>Universidad de Huelva</c:v>
                </c:pt>
                <c:pt idx="17">
                  <c:v>Universidad de Girona</c:v>
                </c:pt>
                <c:pt idx="18">
                  <c:v>Universidad de la Rioja</c:v>
                </c:pt>
                <c:pt idx="19">
                  <c:v>Universidad Miguel Hernández de Elche</c:v>
                </c:pt>
                <c:pt idx="20">
                  <c:v>TOTAL UU.PP. PRESENCIALES</c:v>
                </c:pt>
              </c:strCache>
            </c:strRef>
          </c:cat>
          <c:val>
            <c:numRef>
              <c:f>'C:\Users\blafupar\AppData\Local\Microsoft\Windows\Temporary Internet Files\Content.Outlook\PIW0GJTD\CRUE 2014\Crue Presentación\[3.5 RRHH.xlsx]Datos Gráfico 2'!$F$6:$F$26</c:f>
              <c:numCache>
                <c:formatCode>General</c:formatCode>
                <c:ptCount val="21"/>
                <c:pt idx="0">
                  <c:v>-0.10473882231015567</c:v>
                </c:pt>
                <c:pt idx="1">
                  <c:v>-0.10461840536383779</c:v>
                </c:pt>
                <c:pt idx="2">
                  <c:v>-0.10229193195453522</c:v>
                </c:pt>
                <c:pt idx="3">
                  <c:v>-0.10078778595032173</c:v>
                </c:pt>
                <c:pt idx="4">
                  <c:v>-9.9500717796165455E-2</c:v>
                </c:pt>
                <c:pt idx="5">
                  <c:v>-9.7724115642612422E-2</c:v>
                </c:pt>
                <c:pt idx="6">
                  <c:v>-9.5858276903924705E-2</c:v>
                </c:pt>
                <c:pt idx="7">
                  <c:v>-9.0452172643782469E-2</c:v>
                </c:pt>
                <c:pt idx="8">
                  <c:v>-8.6181900326807503E-2</c:v>
                </c:pt>
                <c:pt idx="9">
                  <c:v>-8.2226275049676265E-2</c:v>
                </c:pt>
                <c:pt idx="10">
                  <c:v>-8.2114234631140454E-2</c:v>
                </c:pt>
                <c:pt idx="11">
                  <c:v>-8.0516761117654434E-2</c:v>
                </c:pt>
                <c:pt idx="12">
                  <c:v>-7.9549492700001598E-2</c:v>
                </c:pt>
                <c:pt idx="13">
                  <c:v>-7.882723012563933E-2</c:v>
                </c:pt>
                <c:pt idx="14">
                  <c:v>-7.7325221027049279E-2</c:v>
                </c:pt>
                <c:pt idx="15">
                  <c:v>-7.6765687534398636E-2</c:v>
                </c:pt>
                <c:pt idx="16">
                  <c:v>-7.5482783073658036E-2</c:v>
                </c:pt>
                <c:pt idx="17">
                  <c:v>-7.1794038554268039E-2</c:v>
                </c:pt>
                <c:pt idx="18">
                  <c:v>-7.0965108048343148E-2</c:v>
                </c:pt>
                <c:pt idx="19">
                  <c:v>-7.0498572988921315E-2</c:v>
                </c:pt>
                <c:pt idx="20">
                  <c:v>-7.0327967544753331E-2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58"/>
        <c:shape val="box"/>
        <c:axId val="109222912"/>
        <c:axId val="109236992"/>
        <c:axId val="0"/>
      </c:bar3DChart>
      <c:catAx>
        <c:axId val="10922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high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09236992"/>
        <c:crosses val="autoZero"/>
        <c:auto val="1"/>
        <c:lblAlgn val="ctr"/>
        <c:lblOffset val="100"/>
        <c:noMultiLvlLbl val="0"/>
      </c:catAx>
      <c:valAx>
        <c:axId val="10923699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0922291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DIN-Regular" panose="020B0500000000000000" pitchFamily="34" charset="0"/>
        </a:defRPr>
      </a:pPr>
      <a:endParaRPr lang="es-E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0.81481</cdr:x>
      <cdr:y>0.42502</cdr:y>
    </cdr:from>
    <cdr:to>
      <cdr:x>0.99361</cdr:x>
      <cdr:y>0.65456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36704" y="2592288"/>
          <a:ext cx="1390476" cy="1400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188A-AC33-4760-B915-B7DC91E13EBE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981C0-A0B8-4F18-A9E2-C7CC725B2D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7990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0ABDF-5BF4-4BA1-89D7-409A9DED2012}" type="datetimeFigureOut">
              <a:rPr lang="es-ES" smtClean="0"/>
              <a:t>10/11/2014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6F48-8B59-4FCD-B0D0-E50EF44EC0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253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74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BBCB-7D7B-46C0-9366-6C5DCC1EE110}" type="datetime1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4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AE6E-9866-4187-8BE1-8033644273CA}" type="datetime1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25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15F-29C3-4E22-A094-EC1A3E609395}" type="datetime1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52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8EA-50A8-48E0-9E16-5DE646FC1176}" type="datetime1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50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8AD6-35FA-49D7-B264-C3175EADE19B}" type="datetime1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48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B986-000E-4C3C-8C71-ECC4B3B80235}" type="datetime1">
              <a:rPr lang="es-ES" smtClean="0"/>
              <a:t>10/11/2014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42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0BA6-1DA7-45AC-9CB7-27EA87D28C12}" type="datetime1">
              <a:rPr lang="es-ES" smtClean="0"/>
              <a:t>10/11/2014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09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47F3-D58D-4499-B83F-88882A1A414C}" type="datetime1">
              <a:rPr lang="es-ES" smtClean="0"/>
              <a:t>10/11/2014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0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1ADD-8885-4A16-ADAE-BCD54F63D64F}" type="datetime1">
              <a:rPr lang="es-ES" smtClean="0"/>
              <a:t>10/11/2014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64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264E-6D5F-4DE3-92F5-78B60581A257}" type="datetime1">
              <a:rPr lang="es-ES" smtClean="0"/>
              <a:t>10/11/2014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9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DAE5-A629-4487-9C10-641EA66F4941}" type="datetime1">
              <a:rPr lang="es-ES" smtClean="0"/>
              <a:t>10/11/2014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9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E681-A897-4D2C-B18D-B86C1B98C6A1}" type="datetime1">
              <a:rPr lang="es-ES" smtClean="0"/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0833-28A4-4C4B-B701-DAADD8E1A2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8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843808" y="4293096"/>
            <a:ext cx="6300192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43808" y="1268760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DIN-Regular" panose="020B0500000000000000" pitchFamily="34" charset="0"/>
              </a:rPr>
              <a:t>XXV JORNADAS DE FORMACIÓN. AUGAC.</a:t>
            </a:r>
            <a:endParaRPr lang="es-ES" sz="4400" b="1" dirty="0">
              <a:latin typeface="DIN-Regular" panose="020B0500000000000000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05657" y="3386097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DIN-Regular" panose="020B0500000000000000" pitchFamily="34" charset="0"/>
              </a:rPr>
              <a:t>Universidad de Córdoba</a:t>
            </a:r>
            <a:endParaRPr lang="es-ES" sz="1100" dirty="0" smtClean="0">
              <a:latin typeface="DIN-Regular" panose="020B0500000000000000" pitchFamily="34" charset="0"/>
            </a:endParaRPr>
          </a:p>
          <a:p>
            <a:endParaRPr lang="es-ES" sz="1100" dirty="0">
              <a:latin typeface="DIN-Regular" panose="020B0500000000000000" pitchFamily="34" charset="0"/>
            </a:endParaRPr>
          </a:p>
          <a:p>
            <a:r>
              <a:rPr lang="es-ES" sz="1100" dirty="0" smtClean="0">
                <a:latin typeface="DIN-Regular" panose="020B0500000000000000" pitchFamily="34" charset="0"/>
              </a:rPr>
              <a:t>Córdoba,  13 y 14  </a:t>
            </a:r>
            <a:r>
              <a:rPr lang="es-ES" sz="1100" dirty="0" smtClean="0">
                <a:latin typeface="DIN-Regular" panose="020B0500000000000000" pitchFamily="34" charset="0"/>
              </a:rPr>
              <a:t>de </a:t>
            </a:r>
            <a:r>
              <a:rPr lang="es-ES" sz="1100" dirty="0" smtClean="0">
                <a:latin typeface="DIN-Regular" panose="020B0500000000000000" pitchFamily="34" charset="0"/>
              </a:rPr>
              <a:t>Noviembre </a:t>
            </a:r>
            <a:r>
              <a:rPr lang="es-ES" sz="1100" dirty="0">
                <a:latin typeface="DIN-Regular" panose="020B0500000000000000" pitchFamily="34" charset="0"/>
              </a:rPr>
              <a:t>de 2014</a:t>
            </a:r>
            <a:r>
              <a:rPr lang="es-ES" sz="1100" dirty="0" smtClean="0">
                <a:latin typeface="DIN-Regular" panose="020B0500000000000000" pitchFamily="34" charset="0"/>
              </a:rPr>
              <a:t/>
            </a:r>
            <a:br>
              <a:rPr lang="es-ES" sz="1100" dirty="0" smtClean="0">
                <a:latin typeface="DIN-Regular" panose="020B0500000000000000" pitchFamily="34" charset="0"/>
              </a:rPr>
            </a:br>
            <a:endParaRPr lang="es-ES" sz="1100" dirty="0">
              <a:latin typeface="DIN-Regular" panose="020B0500000000000000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05657" y="4221088"/>
            <a:ext cx="5698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DIN-Regular" panose="020B0500000000000000" pitchFamily="34" charset="0"/>
              </a:rPr>
              <a:t>“Consecuencias de la política de austeridad fiscal en la inversión pública en Universidades”</a:t>
            </a:r>
            <a:endParaRPr lang="es-ES" sz="2400" b="1" dirty="0">
              <a:solidFill>
                <a:schemeClr val="bg1"/>
              </a:solidFill>
              <a:latin typeface="DIN-Regular" panose="020B0500000000000000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9319"/>
            <a:ext cx="2876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890717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6. </a:t>
            </a:r>
            <a:r>
              <a:rPr lang="es-ES" sz="1400" dirty="0">
                <a:latin typeface="DIN-Regular" panose="020B0500000000000000" pitchFamily="34" charset="0"/>
              </a:rPr>
              <a:t>Evolución del  número de titulaciones por el tamaño (t)  de demanda de alumnos de nuevo ingreso de las universidades públicas </a:t>
            </a:r>
            <a:r>
              <a:rPr lang="es-ES" sz="1400" dirty="0" smtClean="0">
                <a:latin typeface="DIN-Regular" panose="020B0500000000000000" pitchFamily="34" charset="0"/>
              </a:rPr>
              <a:t>presenciales por rama de enseñanza. </a:t>
            </a:r>
            <a:r>
              <a:rPr lang="es-ES" sz="1400" dirty="0">
                <a:latin typeface="DIN-Regular" panose="020B0500000000000000" pitchFamily="34" charset="0"/>
              </a:rPr>
              <a:t>Cursos académicos 2008/2009 y 2012/2013.</a:t>
            </a:r>
          </a:p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 </a:t>
            </a:r>
            <a:endParaRPr lang="es-ES" sz="1400" dirty="0">
              <a:latin typeface="DIN-Regular" panose="020B0500000000000000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5983"/>
              </p:ext>
            </p:extLst>
          </p:nvPr>
        </p:nvGraphicFramePr>
        <p:xfrm>
          <a:off x="899492" y="2276872"/>
          <a:ext cx="7200900" cy="2933700"/>
        </p:xfrm>
        <a:graphic>
          <a:graphicData uri="http://schemas.openxmlformats.org/drawingml/2006/table">
            <a:tbl>
              <a:tblPr/>
              <a:tblGrid>
                <a:gridCol w="1650272"/>
                <a:gridCol w="1361475"/>
                <a:gridCol w="850525"/>
                <a:gridCol w="850525"/>
                <a:gridCol w="850525"/>
                <a:gridCol w="850525"/>
                <a:gridCol w="787053"/>
              </a:tblGrid>
              <a:tr h="64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Rama de enseñanza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 ≤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&lt; t &lt;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&lt; t &lt; 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 &gt;75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Total Oferta de Enseñanzas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Artes y Humanidades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38,39%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17,86%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20,24%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23,51%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11,93%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21,10%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34,25%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32,72%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Ciencias Sociales y Jurídicas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9,04%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23,23%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61,33%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3,62%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6,44%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22,15%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67,79%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Ciencias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23,08%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25,64%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25,64%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25,64%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7,24%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14,93%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41,18%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36,65%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Ciencias de la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1,18%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22,22%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3,45%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0,42%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100,00%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11,11%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Ingeniería y Arquitectura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25,14%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21,05%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24,58%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29,24%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12,48%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12,97%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36,30%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38,25%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Total Enseñanzas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18,04%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15,37%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24,25%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42,33%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2.322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7,45%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11,12%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30,94%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50,49%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0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11560" y="27699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7. % de estudiantes de </a:t>
            </a:r>
            <a:r>
              <a:rPr lang="es-ES" sz="1400" dirty="0">
                <a:latin typeface="DIN-Regular" panose="020B0500000000000000" pitchFamily="34" charset="0"/>
              </a:rPr>
              <a:t>m</a:t>
            </a:r>
            <a:r>
              <a:rPr lang="es-ES" sz="1400" dirty="0" smtClean="0">
                <a:latin typeface="DIN-Regular" panose="020B0500000000000000" pitchFamily="34" charset="0"/>
              </a:rPr>
              <a:t>áster </a:t>
            </a:r>
            <a:r>
              <a:rPr lang="es-ES" sz="1400" dirty="0">
                <a:latin typeface="DIN-Regular" panose="020B0500000000000000" pitchFamily="34" charset="0"/>
              </a:rPr>
              <a:t>o</a:t>
            </a:r>
            <a:r>
              <a:rPr lang="es-ES" sz="1400" dirty="0" smtClean="0">
                <a:latin typeface="DIN-Regular" panose="020B0500000000000000" pitchFamily="34" charset="0"/>
              </a:rPr>
              <a:t>ficial sobre estudiantes de grado en Universidades Públicas y Privadas Presenciales. Curso académico 2012/2013.</a:t>
            </a:r>
            <a:endParaRPr lang="es-ES" sz="1400" dirty="0">
              <a:latin typeface="DIN-Regular" panose="020B0500000000000000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17" y="800219"/>
            <a:ext cx="4545503" cy="591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4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87547"/>
              </p:ext>
            </p:extLst>
          </p:nvPr>
        </p:nvGraphicFramePr>
        <p:xfrm>
          <a:off x="323528" y="404664"/>
          <a:ext cx="84249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2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11771" y="69269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9. Universidades Públicas Presenciales. % de la oferta de máster </a:t>
            </a:r>
            <a:r>
              <a:rPr lang="es-ES" sz="1400" dirty="0">
                <a:latin typeface="DIN-Regular" panose="020B0500000000000000" pitchFamily="34" charset="0"/>
              </a:rPr>
              <a:t>o</a:t>
            </a:r>
            <a:r>
              <a:rPr lang="es-ES" sz="1400" dirty="0" smtClean="0">
                <a:latin typeface="DIN-Regular" panose="020B0500000000000000" pitchFamily="34" charset="0"/>
              </a:rPr>
              <a:t>ficial sobre la oferta de enseñanza de grado. Curso académico 2012/13.</a:t>
            </a:r>
            <a:endParaRPr lang="es-ES" sz="1400" dirty="0">
              <a:latin typeface="DIN-Regular" panose="020B0500000000000000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438110"/>
              </p:ext>
            </p:extLst>
          </p:nvPr>
        </p:nvGraphicFramePr>
        <p:xfrm>
          <a:off x="323528" y="1700808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3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82983"/>
              </p:ext>
            </p:extLst>
          </p:nvPr>
        </p:nvGraphicFramePr>
        <p:xfrm>
          <a:off x="323528" y="260648"/>
          <a:ext cx="849694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3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6877"/>
              </p:ext>
            </p:extLst>
          </p:nvPr>
        </p:nvGraphicFramePr>
        <p:xfrm>
          <a:off x="251520" y="332656"/>
          <a:ext cx="864096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1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06073"/>
              </p:ext>
            </p:extLst>
          </p:nvPr>
        </p:nvGraphicFramePr>
        <p:xfrm>
          <a:off x="637095" y="1988840"/>
          <a:ext cx="7797802" cy="3392805"/>
        </p:xfrm>
        <a:graphic>
          <a:graphicData uri="http://schemas.openxmlformats.org/drawingml/2006/table">
            <a:tbl>
              <a:tblPr/>
              <a:tblGrid>
                <a:gridCol w="1269409"/>
                <a:gridCol w="725377"/>
                <a:gridCol w="725377"/>
                <a:gridCol w="725377"/>
                <a:gridCol w="725377"/>
                <a:gridCol w="725377"/>
                <a:gridCol w="725377"/>
                <a:gridCol w="725377"/>
                <a:gridCol w="725377"/>
                <a:gridCol w="725377"/>
              </a:tblGrid>
              <a:tr h="0">
                <a:tc gridSpan="10">
                  <a:txBody>
                    <a:bodyPr/>
                    <a:lstStyle/>
                    <a:p>
                      <a:pPr algn="ctr" rtl="0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UU. PÚBLICAS PRESENCIALES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UU. PRIVADAS PRESENCIALES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5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Académico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Académico 2011/2012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Académico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% 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Académico 2008/2009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Académico 2011/2012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Curso Académico 2012/2013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% 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Artes y Humanidades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Ciencias Sociales y Jurídicas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90,1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Ciencias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Ciencias de la 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Ingeniería y Arquitectura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56,2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16,5%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DIN-Regular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TOTAL ENSEÑANZAS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63,8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76,9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20,6%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88,3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DIN-Regular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ctr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755576" y="818128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S" sz="1400" dirty="0" smtClean="0">
                <a:latin typeface="DIN-Regular" panose="020B0500000000000000" pitchFamily="34" charset="0"/>
              </a:rPr>
              <a:t>GRÁFICO 12. </a:t>
            </a:r>
            <a:r>
              <a:rPr lang="es-ES" sz="1400" b="0" i="0" u="none" strike="noStrike" dirty="0" smtClean="0">
                <a:solidFill>
                  <a:srgbClr val="000000"/>
                </a:solidFill>
                <a:effectLst/>
                <a:latin typeface="DIN-Regular"/>
              </a:rPr>
              <a:t>Universidades Públicas y Privadas </a:t>
            </a:r>
            <a:r>
              <a:rPr lang="es-ES" sz="1400" dirty="0">
                <a:solidFill>
                  <a:srgbClr val="000000"/>
                </a:solidFill>
                <a:latin typeface="DIN-Regular"/>
              </a:rPr>
              <a:t>P</a:t>
            </a:r>
            <a:r>
              <a:rPr lang="es-ES" sz="1400" b="0" i="0" u="none" strike="noStrike" dirty="0" smtClean="0">
                <a:solidFill>
                  <a:srgbClr val="000000"/>
                </a:solidFill>
                <a:effectLst/>
                <a:latin typeface="DIN-Regular"/>
              </a:rPr>
              <a:t>resenciales. Detalle por rama de enseñanza de la tasa de rendimiento académico de las titulaciones universitarias de grado de los alumnos matriculados en centros propios. Cursos académicos 2008/09, 2010/11 y 2012/13.</a:t>
            </a:r>
            <a:endParaRPr lang="es-ES" sz="1400" b="0" i="0" u="none" strike="noStrike" dirty="0">
              <a:solidFill>
                <a:srgbClr val="000000"/>
              </a:solidFill>
              <a:effectLst/>
              <a:latin typeface="DIN-Regular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5373216"/>
            <a:ext cx="75608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ES" sz="1050" dirty="0" smtClean="0">
                <a:latin typeface="DIN-Regular" panose="020B0500000000000000" pitchFamily="34" charset="0"/>
              </a:rPr>
              <a:t>Tasa de rendimiento = Créditos aprobados / Créditos matriculados</a:t>
            </a:r>
            <a:endParaRPr lang="es-ES" sz="1050" b="0" i="0" u="none" strike="noStrike" dirty="0">
              <a:solidFill>
                <a:srgbClr val="000000"/>
              </a:solidFill>
              <a:effectLst/>
              <a:latin typeface="DIN-Regular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1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13. Porcentaje de alumnos de nuevo ingreso  por nota de acceso a los estudios de grado según tipo de universidad y rama de enseñanza. Curso académico 2012/2013.</a:t>
            </a:r>
            <a:endParaRPr lang="es-ES" sz="1400" dirty="0">
              <a:latin typeface="DIN-Regular" panose="020B0500000000000000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60539"/>
              </p:ext>
            </p:extLst>
          </p:nvPr>
        </p:nvGraphicFramePr>
        <p:xfrm>
          <a:off x="827584" y="1052736"/>
          <a:ext cx="6984775" cy="2322395"/>
        </p:xfrm>
        <a:graphic>
          <a:graphicData uri="http://schemas.openxmlformats.org/drawingml/2006/table">
            <a:tbl>
              <a:tblPr/>
              <a:tblGrid>
                <a:gridCol w="1224135"/>
                <a:gridCol w="3169759"/>
                <a:gridCol w="863627"/>
                <a:gridCol w="863627"/>
                <a:gridCol w="863627"/>
              </a:tblGrid>
              <a:tr h="1531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TIPO DE UNIVERSIDAD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RAMA DE ENSEÑANZA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RANGO DE NOTA DE ACCESO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97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Menos de 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De 5,5 a 6,49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De 6,5 o más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19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UNIVERSIDAD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Artes y Humanidades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9,56%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29,03%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61,41%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Ciencias Sociales y Jurídicas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9,36%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28,83%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61,81%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Ciencias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5,99%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22,21%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71,80%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Ciencias de la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1,80%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7,42%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90,78%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Ingeniería y Arquitectura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8,77%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23,67%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67,56%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7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TOTAL ENSEÑANZAS PÚBLICAS PRESENCIALES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7,96%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24,27%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67,77%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19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UNIVERSIDAD PRIVADA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Artes y Humanidades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11,03%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35,11%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53,86%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Ciencias Sociales y Jurídicas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16,15%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38,81%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45,04%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Ciencias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12,83%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34,53%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52,64%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Ciencias de la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18,72%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40,71%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40,57%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1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Ingeniería y Arquitectura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8,07%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29,26%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62,67%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7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TOTAL ENSEÑANZAS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PRIVADAS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PRESENCIALES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15,50%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37,80%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IN-Regular" panose="020B0500000000000000" pitchFamily="34" charset="0"/>
                        </a:rPr>
                        <a:t>46,70%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37508"/>
              </p:ext>
            </p:extLst>
          </p:nvPr>
        </p:nvGraphicFramePr>
        <p:xfrm>
          <a:off x="323528" y="3429000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8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98760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s-ES" dirty="0" smtClean="0">
                <a:latin typeface="DIN-Light" panose="020B0500000000000000" pitchFamily="34" charset="0"/>
                <a:ea typeface="Calibri"/>
                <a:cs typeface="Times New Roman"/>
              </a:rPr>
              <a:t>FINANCIACIÓN </a:t>
            </a:r>
            <a:r>
              <a:rPr lang="es-ES" dirty="0">
                <a:latin typeface="DIN-Light" panose="020B0500000000000000" pitchFamily="34" charset="0"/>
                <a:ea typeface="Calibri"/>
                <a:cs typeface="Times New Roman"/>
              </a:rPr>
              <a:t>DE LAS UNIVERSIDADES PÚBLICAS PRESENCIALES. (2008/2012)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11760" y="2564904"/>
            <a:ext cx="6727304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2636912"/>
            <a:ext cx="11897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DIN-Light" panose="020B0500000000000000" pitchFamily="34" charset="0"/>
                <a:ea typeface="Calibri"/>
                <a:cs typeface="Times New Roman"/>
              </a:rPr>
              <a:t>III.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1382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71575"/>
            <a:ext cx="85534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11560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14.  Evolución de los precios medios en primera matrícula en enseñanzas de grado por CC.AA. Cursos académicos 2008/2009 y 2012/2013.(Tasa de variación)</a:t>
            </a:r>
            <a:endParaRPr lang="es-ES" sz="1400" dirty="0">
              <a:latin typeface="DIN-Regular" panose="020B0500000000000000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1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60678"/>
              </p:ext>
            </p:extLst>
          </p:nvPr>
        </p:nvGraphicFramePr>
        <p:xfrm>
          <a:off x="1763688" y="1916832"/>
          <a:ext cx="6048672" cy="3776744"/>
        </p:xfrm>
        <a:graphic>
          <a:graphicData uri="http://schemas.openxmlformats.org/drawingml/2006/table">
            <a:tbl>
              <a:tblPr firstRow="1" firstCol="1" bandRow="1"/>
              <a:tblGrid>
                <a:gridCol w="6048672"/>
              </a:tblGrid>
              <a:tr h="67253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I.</a:t>
                      </a:r>
                      <a:r>
                        <a:rPr lang="es-ES" sz="1800" b="1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b="0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MAGNITUDES</a:t>
                      </a:r>
                      <a:r>
                        <a:rPr lang="es-ES" sz="1400" b="0" baseline="0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 BÁSICAS DEL SISTEMA UNIVERSITARIO ESPAÑOL. (2008/2012)</a:t>
                      </a:r>
                      <a:endParaRPr lang="es-ES" sz="1400" b="0" dirty="0">
                        <a:effectLst/>
                        <a:latin typeface="DIN-Light" panose="020B0500000000000000" pitchFamily="34" charset="0"/>
                        <a:ea typeface="Calibri"/>
                        <a:cs typeface="Times New Roman"/>
                      </a:endParaRPr>
                    </a:p>
                  </a:txBody>
                  <a:tcPr marL="38417" marR="384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53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1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II. </a:t>
                      </a:r>
                      <a:r>
                        <a:rPr lang="es-ES" sz="1400" b="0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UNIVERSIDADES PÚBLICAS PRESENCIALES. ASPECTOS</a:t>
                      </a:r>
                      <a:r>
                        <a:rPr lang="es-ES" sz="1400" b="0" baseline="0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 PRODUCTIVOS A DESTACAR. (2008/2012)</a:t>
                      </a:r>
                      <a:endParaRPr lang="es-ES" sz="1400" b="0" dirty="0">
                        <a:effectLst/>
                        <a:latin typeface="DIN-Light" panose="020B0500000000000000" pitchFamily="34" charset="0"/>
                        <a:ea typeface="Calibri"/>
                        <a:cs typeface="Times New Roman"/>
                      </a:endParaRPr>
                    </a:p>
                  </a:txBody>
                  <a:tcPr marL="38417" marR="384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III. </a:t>
                      </a:r>
                      <a:r>
                        <a:rPr lang="es-ES" sz="1400" b="0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FINANCIACIÓN DE LAS UNIVERSIDADES PÚBLICAS PRESENCIALES. (2008/2012)</a:t>
                      </a:r>
                    </a:p>
                  </a:txBody>
                  <a:tcPr marL="38417" marR="384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53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1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IV. </a:t>
                      </a:r>
                      <a:r>
                        <a:rPr lang="es-ES" sz="1400" b="0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UNIVERSIDADES PÚBLICAS PRESENCIALES. EVOLUCIÓN DE LA ESTRUCTURA ECONÓMICA DEL GASTO UNIVERSITARIO. (2008/2012)</a:t>
                      </a:r>
                      <a:endParaRPr lang="es-ES" sz="1400" b="0" dirty="0">
                        <a:effectLst/>
                        <a:latin typeface="DIN-Light" panose="020B0500000000000000" pitchFamily="34" charset="0"/>
                        <a:ea typeface="Calibri"/>
                        <a:cs typeface="Times New Roman"/>
                      </a:endParaRPr>
                    </a:p>
                  </a:txBody>
                  <a:tcPr marL="38417" marR="384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533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800" b="1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V. </a:t>
                      </a:r>
                      <a:r>
                        <a:rPr lang="es-ES" sz="1400" b="0" dirty="0" smtClean="0">
                          <a:effectLst/>
                          <a:latin typeface="DIN-Light" panose="020B0500000000000000" pitchFamily="34" charset="0"/>
                          <a:ea typeface="Calibri"/>
                          <a:cs typeface="Times New Roman"/>
                        </a:rPr>
                        <a:t>PARÁMETROS A CONSIDERAR PARA LA REVISIÓN DE LOS MECANISMOS  DE FINANCIACIÓN DE LAS UNIVERSIDADES PÚBLICAS PRESENCIALES.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600" b="0" dirty="0">
                        <a:effectLst/>
                        <a:latin typeface="DIN-Light" panose="020B0500000000000000" pitchFamily="34" charset="0"/>
                        <a:ea typeface="Calibri"/>
                        <a:cs typeface="Times New Roman"/>
                      </a:endParaRPr>
                    </a:p>
                  </a:txBody>
                  <a:tcPr marL="38417" marR="384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800200" y="836712"/>
            <a:ext cx="7308304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971550"/>
            <a:ext cx="83629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15.  Evolución de los precios medios en tercera matrícula en enseñanzas de grado por CC.AA. Cursos académicos 2008/2009 y 2012/2013.(Tasa de variación)</a:t>
            </a:r>
            <a:endParaRPr lang="es-ES" sz="1400" dirty="0">
              <a:latin typeface="DIN-Regular" panose="020B0500000000000000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0466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16. Comportamiento de los precios públicos de las enseñanzas oficiales de ciclo y grado: 1992-2012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graphicFrame>
        <p:nvGraphicFramePr>
          <p:cNvPr id="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9470"/>
              </p:ext>
            </p:extLst>
          </p:nvPr>
        </p:nvGraphicFramePr>
        <p:xfrm>
          <a:off x="1619672" y="1239838"/>
          <a:ext cx="6049963" cy="508317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097213"/>
                <a:gridCol w="2952750"/>
              </a:tblGrid>
              <a:tr h="1752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EXPERIMENTALIDAD MÁXIMA.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EXPERIMENTALIDAD MÍNIMA.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01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Curso 1992-1993.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7,95 €/crédito (País Vasco)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6.01 €/crédito (Andalucía)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1,94 €/crédito: 32,28% 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Curso 1992-1993.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6.01 €/crédito (Andalucía)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4.99 €/crédito (Madrid)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1,02 €/crédito: 20.44% 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</a:tr>
              <a:tr h="1051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Curso 2002-2003.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13.12 €/crédito (Navarra)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65.03 % (2002/1992)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9.09 €/crédito (Andalucía)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51.25 (2002/1992)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4.03 €/crédito 44.33 %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Curso 2002-2003.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9.26 €/crédito (Navarra)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54.08 % (2002/1992)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6.02 €/crédito (Canarias)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20.64 (2002/1992)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3.24 €/crédito 53.82% 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</a:tr>
              <a:tr h="1051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Curso 2010-2011.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17.50 €/crédito (Navarra)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120.12 % (2010/1992)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11.70 €/crédito (Andalucía)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94.67 (2010/1992)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5.80 €/crédito 49.57% 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Curso 2010-2011.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12.36 €/crédito (Navarra)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105.66 % (2010/1992)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8.33 €/crédito (Canarias)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66.93 (2010/1992)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4.03 €/crédito 48.38% 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</a:tr>
              <a:tr h="1402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Curso 2012-2013.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39.50 €/crédito (Cataluña)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396.85 % (2012/1992)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                      125.71 % (2012/2010)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12.50 €/crédito (Andalucía)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107.98 % (2012/1992)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6.83 % (2012/2010)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27 €/crédito 216% 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Curso 2012-2013.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Máximo: 25.30 €/crédito (Cataluña)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320.96 % (2012/1992)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                      104.69 % (2012/2010)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Precio Mínimo: 9.90 €/crédito (Galicia)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Tasa de crecimiento: 98.40 % (2012/1992)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18.85 % (2012/2010)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Brecha: 15.40 €/crédito: 155.55 % 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Máx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s-ES" altLang="es-E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Mín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</a:tr>
              <a:tr h="701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Consecuencias; 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 estudiante matriculado de 60 créditos en el grado de Medicina en la U. de Barcelona paga 1.620€ más que el estudiante de Medicina matriculado en la U. de Granada.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-8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  <a:cs typeface="+mn-cs"/>
                        </a:rPr>
                        <a:t>Consecuencias;</a:t>
                      </a:r>
                      <a:r>
                        <a:rPr kumimoji="0" lang="es-ES" alt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Un estudiante matriculado de 60 créditos en el grado de Historia en la U. de Barcelona paga 924€ más que el estudiante de Historia matriculado en la U. de Santiago de Compostela.</a:t>
                      </a:r>
                      <a:endParaRPr kumimoji="0" lang="es-ES" alt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723" marR="44723" marT="0" marB="0" horzOverflow="overflow"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81754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17. Evolución de la brecha de precios públicos aplicados por crédito académico matriculados por primera vez, según nivel de </a:t>
            </a:r>
            <a:r>
              <a:rPr lang="es-ES" sz="1400" dirty="0" err="1" smtClean="0">
                <a:latin typeface="DIN-Regular" panose="020B0500000000000000" pitchFamily="34" charset="0"/>
              </a:rPr>
              <a:t>experimentalidad</a:t>
            </a:r>
            <a:r>
              <a:rPr lang="es-ES" sz="1400" dirty="0" smtClean="0">
                <a:latin typeface="DIN-Regular" panose="020B0500000000000000" pitchFamily="34" charset="0"/>
              </a:rPr>
              <a:t>.</a:t>
            </a:r>
          </a:p>
        </p:txBody>
      </p:sp>
      <p:graphicFrame>
        <p:nvGraphicFramePr>
          <p:cNvPr id="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692002"/>
              </p:ext>
            </p:extLst>
          </p:nvPr>
        </p:nvGraphicFramePr>
        <p:xfrm>
          <a:off x="107504" y="1810321"/>
          <a:ext cx="4401318" cy="326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404815"/>
              </p:ext>
            </p:extLst>
          </p:nvPr>
        </p:nvGraphicFramePr>
        <p:xfrm>
          <a:off x="4608004" y="1819846"/>
          <a:ext cx="4401318" cy="326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548680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18. Detalle por CC.AA de las tasas de crecimiento registrado por los precios públicos medios del crédito matriculado por primera, segunda y tercera vez en enseñanzas de ciclo y grado. Cursos Académicos  2012/13 Y 2002/03.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/>
          </p:cNvGraphicFramePr>
          <p:nvPr/>
        </p:nvGraphicFramePr>
        <p:xfrm>
          <a:off x="200025" y="1290638"/>
          <a:ext cx="8743950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r:id="rId4" imgW="8742422" imgH="5066215" progId="Excel.Chart.8">
                  <p:embed/>
                </p:oleObj>
              </mc:Choice>
              <mc:Fallback>
                <p:oleObj r:id="rId4" imgW="8742422" imgH="5066215" progId="Excel.Char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90638"/>
                        <a:ext cx="8743950" cy="506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811869"/>
              </p:ext>
            </p:extLst>
          </p:nvPr>
        </p:nvGraphicFramePr>
        <p:xfrm>
          <a:off x="179513" y="923925"/>
          <a:ext cx="8712968" cy="50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467544" y="9615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19.  Universidades Públicas y Privadas </a:t>
            </a:r>
            <a:r>
              <a:rPr lang="es-ES" sz="1400" dirty="0">
                <a:latin typeface="DIN-Regular" panose="020B0500000000000000" pitchFamily="34" charset="0"/>
              </a:rPr>
              <a:t>P</a:t>
            </a:r>
            <a:r>
              <a:rPr lang="es-ES" sz="1400" dirty="0" smtClean="0">
                <a:latin typeface="DIN-Regular" panose="020B0500000000000000" pitchFamily="34" charset="0"/>
              </a:rPr>
              <a:t>resenciales. Precios medios en primera </a:t>
            </a:r>
            <a:r>
              <a:rPr lang="es-ES" sz="1400" dirty="0">
                <a:latin typeface="DIN-Regular" panose="020B0500000000000000" pitchFamily="34" charset="0"/>
              </a:rPr>
              <a:t>m</a:t>
            </a:r>
            <a:r>
              <a:rPr lang="es-ES" sz="1400" dirty="0" smtClean="0">
                <a:latin typeface="DIN-Regular" panose="020B0500000000000000" pitchFamily="34" charset="0"/>
              </a:rPr>
              <a:t>atrícula *60. Cursos académicos 2008/09 - 2012/13. (En euros)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53360"/>
              </p:ext>
            </p:extLst>
          </p:nvPr>
        </p:nvGraphicFramePr>
        <p:xfrm>
          <a:off x="107504" y="188641"/>
          <a:ext cx="8928992" cy="593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-36512" y="6480338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latin typeface="DIN-Regular" panose="020B0500000000000000" pitchFamily="34" charset="0"/>
              </a:rPr>
              <a:t>Fuente: </a:t>
            </a:r>
            <a:r>
              <a:rPr lang="es-ES" sz="900" i="1" dirty="0" smtClean="0">
                <a:latin typeface="DIN-Regular" panose="020B0500000000000000" pitchFamily="34" charset="0"/>
              </a:rPr>
              <a:t>Datos básicos del sistema universitario español (2013-2014).</a:t>
            </a:r>
            <a:r>
              <a:rPr lang="es-ES" sz="900" dirty="0" smtClean="0">
                <a:latin typeface="DIN-Regular" panose="020B0500000000000000" pitchFamily="34" charset="0"/>
              </a:rPr>
              <a:t> Ministerio de Educación, Cultura y Deporte. </a:t>
            </a:r>
            <a:r>
              <a:rPr lang="es-ES" sz="700" dirty="0" smtClean="0">
                <a:latin typeface="DIN-Regular" panose="020B0500000000000000" pitchFamily="34" charset="0"/>
              </a:rPr>
              <a:t>[pág.50 y 51 – ANEXO 2]</a:t>
            </a:r>
          </a:p>
          <a:p>
            <a:r>
              <a:rPr lang="es-ES" sz="900" i="1" dirty="0" smtClean="0">
                <a:latin typeface="DIN-Regular" panose="020B0500000000000000" pitchFamily="34" charset="0"/>
              </a:rPr>
              <a:t>              Datos básicos del sistema universitario español (2014-2015).</a:t>
            </a:r>
            <a:r>
              <a:rPr lang="es-ES" sz="900" dirty="0" smtClean="0">
                <a:latin typeface="DIN-Regular" panose="020B0500000000000000" pitchFamily="34" charset="0"/>
              </a:rPr>
              <a:t> Ministerio de Educación, Cultura y Deporte</a:t>
            </a:r>
            <a:r>
              <a:rPr lang="es-ES" sz="700" dirty="0" smtClean="0">
                <a:latin typeface="DIN-Regular" panose="020B0500000000000000" pitchFamily="34" charset="0"/>
              </a:rPr>
              <a:t>. [pág.12 – ANEXO 2]</a:t>
            </a:r>
          </a:p>
          <a:p>
            <a:endParaRPr lang="es-ES" sz="700" dirty="0" smtClean="0">
              <a:latin typeface="DIN-Regula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9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804809"/>
              </p:ext>
            </p:extLst>
          </p:nvPr>
        </p:nvGraphicFramePr>
        <p:xfrm>
          <a:off x="400050" y="128587"/>
          <a:ext cx="8343900" cy="660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611560" y="4766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21. Universidades Públicas </a:t>
            </a:r>
            <a:r>
              <a:rPr lang="es-ES" sz="1400" dirty="0">
                <a:latin typeface="DIN-Regular" panose="020B0500000000000000" pitchFamily="34" charset="0"/>
              </a:rPr>
              <a:t>P</a:t>
            </a:r>
            <a:r>
              <a:rPr lang="es-ES" sz="1400" dirty="0" smtClean="0">
                <a:latin typeface="DIN-Regular" panose="020B0500000000000000" pitchFamily="34" charset="0"/>
              </a:rPr>
              <a:t>resenciales. Detalle por Comunidad Autónoma del porcentaje de variación de la financiación pública autonómica y de los precios de las enseñanzas. </a:t>
            </a:r>
          </a:p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Años 2008 y 2012.</a:t>
            </a:r>
          </a:p>
          <a:p>
            <a:pPr algn="ctr"/>
            <a:endParaRPr lang="es-ES" sz="1400" dirty="0" smtClean="0">
              <a:latin typeface="DIN-Regular" panose="020B0500000000000000" pitchFamily="34" charset="0"/>
            </a:endParaRPr>
          </a:p>
        </p:txBody>
      </p:sp>
      <p:sp>
        <p:nvSpPr>
          <p:cNvPr id="4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3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64096"/>
              </p:ext>
            </p:extLst>
          </p:nvPr>
        </p:nvGraphicFramePr>
        <p:xfrm>
          <a:off x="5436096" y="692696"/>
          <a:ext cx="356958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38007"/>
              </p:ext>
            </p:extLst>
          </p:nvPr>
        </p:nvGraphicFramePr>
        <p:xfrm>
          <a:off x="-77704" y="738830"/>
          <a:ext cx="5729824" cy="60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611560" y="11663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22. Universidades Públicas Presenciales. Detalle por Comunidades Autónomas del % de participación de la financiación pública autonómica y los precios de la enseñanza en el total de los ingresos de operaciones no financieras. Años 2008 y 2012.</a:t>
            </a:r>
          </a:p>
          <a:p>
            <a:pPr algn="ctr"/>
            <a:endParaRPr lang="es-ES" sz="1400" dirty="0" smtClean="0">
              <a:latin typeface="DIN-Regular" panose="020B0500000000000000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2097306" y="3208621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u="sng" dirty="0" smtClean="0">
                <a:latin typeface="DIN-Regular" panose="020B0500000000000000" pitchFamily="34" charset="0"/>
              </a:rPr>
              <a:t>Financiación Pública</a:t>
            </a:r>
          </a:p>
          <a:p>
            <a:pPr algn="ctr"/>
            <a:endParaRPr lang="es-ES" sz="1600" b="1" u="sng" dirty="0" smtClean="0">
              <a:latin typeface="DIN-Regular" panose="020B0500000000000000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rot="5400000">
            <a:off x="3950349" y="320862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u="sng" dirty="0" smtClean="0">
                <a:latin typeface="DIN-Regular" panose="020B0500000000000000" pitchFamily="34" charset="0"/>
              </a:rPr>
              <a:t>Financiación Privada</a:t>
            </a:r>
          </a:p>
          <a:p>
            <a:pPr algn="ctr"/>
            <a:endParaRPr lang="es-ES" sz="1600" b="1" u="sng" dirty="0" smtClean="0">
              <a:latin typeface="DIN-Regular" panose="020B0500000000000000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3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692645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" b="0" dirty="0" smtClean="0">
                <a:effectLst/>
                <a:latin typeface="DIN-Light" panose="020B0500000000000000" pitchFamily="34" charset="0"/>
                <a:ea typeface="Calibri"/>
                <a:cs typeface="Times New Roman"/>
              </a:rPr>
              <a:t>UNIVERSIDADES PÚBLICAS PRESENCIALES. EVOLUCIÓN DE LA ESTRUCTURA ECONÓMICA DEL GASTO UNIVERSITARIO. (2008/2012)</a:t>
            </a:r>
            <a:endParaRPr lang="es-ES" b="0" dirty="0">
              <a:effectLst/>
              <a:latin typeface="DIN-Light" panose="020B0500000000000000" pitchFamily="34" charset="0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11760" y="2348880"/>
            <a:ext cx="672730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2780928"/>
            <a:ext cx="11030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b="1" dirty="0" smtClean="0">
                <a:solidFill>
                  <a:schemeClr val="accent2"/>
                </a:solidFill>
                <a:effectLst/>
                <a:latin typeface="DIN-Light" panose="020B0500000000000000" pitchFamily="34" charset="0"/>
                <a:ea typeface="Calibri"/>
                <a:cs typeface="Times New Roman"/>
              </a:rPr>
              <a:t>IV.</a:t>
            </a:r>
            <a:endParaRPr lang="es-ES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2882" y="34136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23. Evolución de la estructura económica del gasto de las Universidades Públicas Presenciales. Años 2000 a 2012. </a:t>
            </a:r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76337"/>
              </p:ext>
            </p:extLst>
          </p:nvPr>
        </p:nvGraphicFramePr>
        <p:xfrm>
          <a:off x="251519" y="980728"/>
          <a:ext cx="8712969" cy="548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0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3011194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" b="0" dirty="0" smtClean="0">
                <a:effectLst/>
                <a:latin typeface="DIN-Light" panose="020B0500000000000000" pitchFamily="34" charset="0"/>
                <a:ea typeface="Calibri"/>
                <a:cs typeface="Times New Roman"/>
              </a:rPr>
              <a:t>MAGNITUDES</a:t>
            </a:r>
            <a:r>
              <a:rPr lang="es-ES" b="0" baseline="0" dirty="0" smtClean="0">
                <a:effectLst/>
                <a:latin typeface="DIN-Light" panose="020B0500000000000000" pitchFamily="34" charset="0"/>
                <a:ea typeface="Calibri"/>
                <a:cs typeface="Times New Roman"/>
              </a:rPr>
              <a:t> BÁSICAS DEL SISTEMA UNIVERSITARIO ESPAÑOL. (2008/2012)</a:t>
            </a:r>
            <a:endParaRPr lang="es-ES" b="0" dirty="0">
              <a:effectLst/>
              <a:latin typeface="DIN-Light" panose="020B0500000000000000" pitchFamily="34" charset="0"/>
              <a:ea typeface="Calibri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11760" y="2636912"/>
            <a:ext cx="672730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827585" y="2636912"/>
            <a:ext cx="683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b="1" dirty="0" smtClean="0">
                <a:solidFill>
                  <a:schemeClr val="accent1"/>
                </a:solidFill>
                <a:effectLst/>
                <a:latin typeface="DIN-Light" panose="020B0500000000000000" pitchFamily="34" charset="0"/>
                <a:ea typeface="Calibri"/>
                <a:cs typeface="Times New Roman"/>
              </a:rPr>
              <a:t>I.</a:t>
            </a:r>
            <a:endParaRPr lang="es-ES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073485"/>
              </p:ext>
            </p:extLst>
          </p:nvPr>
        </p:nvGraphicFramePr>
        <p:xfrm>
          <a:off x="179512" y="709612"/>
          <a:ext cx="8784976" cy="55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92882" y="62068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24. Universidades Públicas </a:t>
            </a:r>
            <a:r>
              <a:rPr lang="es-ES" sz="1400" dirty="0">
                <a:latin typeface="DIN-Regular" panose="020B0500000000000000" pitchFamily="34" charset="0"/>
              </a:rPr>
              <a:t>P</a:t>
            </a:r>
            <a:r>
              <a:rPr lang="es-ES" sz="1400" dirty="0" smtClean="0">
                <a:latin typeface="DIN-Regular" panose="020B0500000000000000" pitchFamily="34" charset="0"/>
              </a:rPr>
              <a:t>resenciales. Detalle por Comunidades Autónomas  del %  de variación del total de gastos. Años 2008 y 2012</a:t>
            </a:r>
          </a:p>
        </p:txBody>
      </p:sp>
      <p:sp>
        <p:nvSpPr>
          <p:cNvPr id="4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0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902939"/>
              </p:ext>
            </p:extLst>
          </p:nvPr>
        </p:nvGraphicFramePr>
        <p:xfrm>
          <a:off x="107504" y="1057275"/>
          <a:ext cx="8928992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92882" y="62068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25.- Universidades Públicas </a:t>
            </a:r>
            <a:r>
              <a:rPr lang="es-ES" sz="1400" dirty="0">
                <a:latin typeface="DIN-Regular" panose="020B0500000000000000" pitchFamily="34" charset="0"/>
              </a:rPr>
              <a:t>P</a:t>
            </a:r>
            <a:r>
              <a:rPr lang="es-ES" sz="1400" dirty="0" smtClean="0">
                <a:latin typeface="DIN-Regular" panose="020B0500000000000000" pitchFamily="34" charset="0"/>
              </a:rPr>
              <a:t>resenciales. Detalle por Comunidades Autónomas del % de variación de la inversión material. Años 2008 y 2012.</a:t>
            </a:r>
          </a:p>
        </p:txBody>
      </p:sp>
      <p:sp>
        <p:nvSpPr>
          <p:cNvPr id="4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0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227247"/>
              </p:ext>
            </p:extLst>
          </p:nvPr>
        </p:nvGraphicFramePr>
        <p:xfrm>
          <a:off x="23812" y="1124744"/>
          <a:ext cx="90963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4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46703"/>
              </p:ext>
            </p:extLst>
          </p:nvPr>
        </p:nvGraphicFramePr>
        <p:xfrm>
          <a:off x="179512" y="836712"/>
          <a:ext cx="8784976" cy="562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2882" y="18864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27.- Universidades Públicas </a:t>
            </a:r>
            <a:r>
              <a:rPr lang="es-ES" sz="1400" dirty="0">
                <a:latin typeface="DIN-Regular" panose="020B0500000000000000" pitchFamily="34" charset="0"/>
              </a:rPr>
              <a:t>P</a:t>
            </a:r>
            <a:r>
              <a:rPr lang="es-ES" sz="1400" dirty="0" smtClean="0">
                <a:latin typeface="DIN-Regular" panose="020B0500000000000000" pitchFamily="34" charset="0"/>
              </a:rPr>
              <a:t>resenciales. Detalle por Comunidades Autónomas de la tasa de variación del esfuerzo financiero público por estudiante universitario (grado + máster + doctorado). Años 2008 y 2012.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970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692645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" b="0" dirty="0" smtClean="0">
                <a:effectLst/>
                <a:latin typeface="DIN-Light" panose="020B0500000000000000" pitchFamily="34" charset="0"/>
                <a:ea typeface="Calibri"/>
                <a:cs typeface="Times New Roman"/>
              </a:rPr>
              <a:t>PARÁMETROS A CONSIDERAR PARA LA REVISIÓN DE LOS MECANISMOS </a:t>
            </a:r>
            <a:r>
              <a:rPr lang="es-ES" dirty="0" smtClean="0">
                <a:latin typeface="DIN-Light" panose="020B0500000000000000" pitchFamily="34" charset="0"/>
                <a:ea typeface="Calibri"/>
                <a:cs typeface="Times New Roman"/>
              </a:rPr>
              <a:t>DE FINANCIACIÓN </a:t>
            </a:r>
            <a:r>
              <a:rPr lang="es-ES" b="0" dirty="0" smtClean="0">
                <a:effectLst/>
                <a:latin typeface="DIN-Light" panose="020B0500000000000000" pitchFamily="34" charset="0"/>
                <a:ea typeface="Calibri"/>
                <a:cs typeface="Times New Roman"/>
              </a:rPr>
              <a:t>DE LAS UNIVERSIDADES PÚBLICAS PRESENCIALES.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11760" y="2348880"/>
            <a:ext cx="6727304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5" name="4 Rectángulo"/>
          <p:cNvSpPr/>
          <p:nvPr/>
        </p:nvSpPr>
        <p:spPr>
          <a:xfrm>
            <a:off x="683568" y="2780928"/>
            <a:ext cx="8497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b="1" dirty="0" smtClean="0">
                <a:solidFill>
                  <a:schemeClr val="accent6"/>
                </a:solidFill>
                <a:effectLst/>
                <a:latin typeface="DIN-Light" panose="020B0500000000000000" pitchFamily="34" charset="0"/>
                <a:ea typeface="Calibri"/>
                <a:cs typeface="Times New Roman"/>
              </a:rPr>
              <a:t>V.</a:t>
            </a:r>
            <a:endParaRPr lang="es-ES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84944"/>
              </p:ext>
            </p:extLst>
          </p:nvPr>
        </p:nvGraphicFramePr>
        <p:xfrm>
          <a:off x="107504" y="620688"/>
          <a:ext cx="8928992" cy="60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2882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28. Universidades Públicas </a:t>
            </a:r>
            <a:r>
              <a:rPr lang="es-ES" sz="1400" dirty="0">
                <a:latin typeface="DIN-Regular" panose="020B0500000000000000" pitchFamily="34" charset="0"/>
              </a:rPr>
              <a:t>P</a:t>
            </a:r>
            <a:r>
              <a:rPr lang="es-ES" sz="1400" dirty="0" smtClean="0">
                <a:latin typeface="DIN-Regular" panose="020B0500000000000000" pitchFamily="34" charset="0"/>
              </a:rPr>
              <a:t>resenciales. Indicadores de actividad docente. Alumnos (grado + máster + doctorado) por PDI ETC. 2002-2012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806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36374"/>
              </p:ext>
            </p:extLst>
          </p:nvPr>
        </p:nvGraphicFramePr>
        <p:xfrm>
          <a:off x="107504" y="548680"/>
          <a:ext cx="8928992" cy="60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2882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29. Universidades Públicas Presenciales. Indicadores de actividad docente. Alumnos egresados en ciclo por PDI ETC. 2002-2012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89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64468"/>
              </p:ext>
            </p:extLst>
          </p:nvPr>
        </p:nvGraphicFramePr>
        <p:xfrm>
          <a:off x="0" y="548680"/>
          <a:ext cx="9073008" cy="60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</a:t>
            </a:r>
            <a:r>
              <a:rPr lang="en-US" altLang="es-ES" sz="800" i="1" dirty="0" err="1">
                <a:latin typeface="Arial" pitchFamily="34" charset="0"/>
              </a:rPr>
              <a:t>cifras</a:t>
            </a:r>
            <a:r>
              <a:rPr lang="en-US" altLang="es-ES" sz="800" i="1" dirty="0">
                <a:latin typeface="Arial" pitchFamily="34" charset="0"/>
              </a:rPr>
              <a:t>,</a:t>
            </a:r>
            <a:r>
              <a:rPr lang="en-US" altLang="es-ES" sz="800" dirty="0">
                <a:latin typeface="Arial" pitchFamily="34" charset="0"/>
              </a:rPr>
              <a:t> CRUE.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2882" y="18864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30. Universidades Públicas Presenciales. Indicadores de actividad investigadora. Ingresos de investigación por PDI ETC. 2002-2012 </a:t>
            </a:r>
          </a:p>
          <a:p>
            <a:pPr algn="ctr"/>
            <a:endParaRPr lang="es-ES" sz="1400" dirty="0" smtClean="0">
              <a:latin typeface="DIN-Regular" panose="020B0500000000000000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806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97692"/>
              </p:ext>
            </p:extLst>
          </p:nvPr>
        </p:nvGraphicFramePr>
        <p:xfrm>
          <a:off x="35495" y="620688"/>
          <a:ext cx="9049277" cy="606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SIIU</a:t>
            </a:r>
            <a:r>
              <a:rPr lang="en-US" altLang="es-ES" sz="800" dirty="0">
                <a:latin typeface="Arial" pitchFamily="34" charset="0"/>
              </a:rPr>
              <a:t>. </a:t>
            </a:r>
            <a:r>
              <a:rPr lang="en-US" altLang="es-ES" sz="800" dirty="0" err="1">
                <a:latin typeface="Arial" pitchFamily="34" charset="0"/>
              </a:rPr>
              <a:t>Ministerio</a:t>
            </a:r>
            <a:r>
              <a:rPr lang="en-US" altLang="es-ES" sz="800" dirty="0">
                <a:latin typeface="Arial" pitchFamily="34" charset="0"/>
              </a:rPr>
              <a:t> de </a:t>
            </a:r>
            <a:r>
              <a:rPr lang="en-US" altLang="es-ES" sz="800" dirty="0" err="1">
                <a:latin typeface="Arial" pitchFamily="34" charset="0"/>
              </a:rPr>
              <a:t>Educación</a:t>
            </a:r>
            <a:r>
              <a:rPr lang="en-US" altLang="es-ES" sz="800" dirty="0">
                <a:latin typeface="Arial" pitchFamily="34" charset="0"/>
              </a:rPr>
              <a:t>. 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2882" y="18864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GRÁFICO 31. Universidades Públicas Presenciales. Indicadores de actividad investigadora. PDI con sexenios sobre total PDI. 2012 </a:t>
            </a:r>
          </a:p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8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5555" y="7455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DIN-Regular" panose="020B0500000000000000" pitchFamily="34" charset="0"/>
              </a:rPr>
              <a:t>Universidades Públicas Presenciales. Detalle de indicadores de actividad y resultados de docencia e investigación. Cursos académicos 2002/03 a 2012/13.</a:t>
            </a:r>
          </a:p>
        </p:txBody>
      </p:sp>
      <p:sp>
        <p:nvSpPr>
          <p:cNvPr id="7" name="8 Rectángulo"/>
          <p:cNvSpPr>
            <a:spLocks noChangeArrowheads="1"/>
          </p:cNvSpPr>
          <p:nvPr/>
        </p:nvSpPr>
        <p:spPr bwMode="auto">
          <a:xfrm>
            <a:off x="0" y="6643688"/>
            <a:ext cx="7127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Arial" pitchFamily="34" charset="0"/>
              </a:rPr>
              <a:t>FUENTE: </a:t>
            </a:r>
            <a:r>
              <a:rPr lang="en-US" altLang="es-ES" sz="800" i="1" dirty="0">
                <a:latin typeface="Arial" pitchFamily="34" charset="0"/>
              </a:rPr>
              <a:t>La Universidad Española en cifras,</a:t>
            </a:r>
            <a:r>
              <a:rPr lang="en-US" altLang="es-ES" sz="800" dirty="0">
                <a:latin typeface="Arial" pitchFamily="34" charset="0"/>
              </a:rPr>
              <a:t> CRUE</a:t>
            </a:r>
            <a:r>
              <a:rPr lang="en-US" altLang="es-ES" sz="800" dirty="0" smtClean="0">
                <a:latin typeface="Arial" pitchFamily="34" charset="0"/>
              </a:rPr>
              <a:t>. </a:t>
            </a:r>
            <a:r>
              <a:rPr lang="en-US" altLang="es-ES" sz="800" i="1" dirty="0" smtClean="0">
                <a:latin typeface="Arial" pitchFamily="34" charset="0"/>
              </a:rPr>
              <a:t>SIIU</a:t>
            </a:r>
            <a:r>
              <a:rPr lang="en-US" altLang="es-ES" sz="800" dirty="0" smtClean="0">
                <a:latin typeface="Arial" pitchFamily="34" charset="0"/>
              </a:rPr>
              <a:t>. </a:t>
            </a:r>
            <a:r>
              <a:rPr lang="en-US" altLang="es-ES" sz="800" dirty="0" err="1" smtClean="0">
                <a:latin typeface="Arial" pitchFamily="34" charset="0"/>
              </a:rPr>
              <a:t>Ministerio</a:t>
            </a:r>
            <a:r>
              <a:rPr lang="en-US" altLang="es-ES" sz="800" dirty="0" smtClean="0">
                <a:latin typeface="Arial" pitchFamily="34" charset="0"/>
              </a:rPr>
              <a:t> de </a:t>
            </a:r>
            <a:r>
              <a:rPr lang="en-US" altLang="es-ES" sz="800" dirty="0" err="1" smtClean="0">
                <a:latin typeface="Arial" pitchFamily="34" charset="0"/>
              </a:rPr>
              <a:t>Educación</a:t>
            </a:r>
            <a:r>
              <a:rPr lang="en-US" altLang="es-ES" sz="800" dirty="0" smtClean="0">
                <a:latin typeface="Arial" pitchFamily="34" charset="0"/>
              </a:rPr>
              <a:t>.  </a:t>
            </a:r>
            <a:r>
              <a:rPr lang="en-US" altLang="es-ES" sz="800" dirty="0" err="1">
                <a:latin typeface="Arial" pitchFamily="34" charset="0"/>
              </a:rPr>
              <a:t>Elaboración</a:t>
            </a:r>
            <a:r>
              <a:rPr lang="en-US" altLang="es-ES" sz="800" dirty="0">
                <a:latin typeface="Arial" pitchFamily="34" charset="0"/>
              </a:rPr>
              <a:t> </a:t>
            </a:r>
            <a:r>
              <a:rPr lang="en-US" altLang="es-ES" sz="800" dirty="0" err="1">
                <a:latin typeface="Arial" pitchFamily="34" charset="0"/>
              </a:rPr>
              <a:t>propia</a:t>
            </a:r>
            <a:r>
              <a:rPr lang="en-US" altLang="es-ES" sz="800" dirty="0">
                <a:latin typeface="Arial" pitchFamily="34" charset="0"/>
              </a:rPr>
              <a:t>.</a:t>
            </a:r>
            <a:endParaRPr lang="es-ES" altLang="es-ES" sz="800" dirty="0">
              <a:latin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88"/>
            <a:ext cx="8856984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39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812360" y="3451231"/>
            <a:ext cx="972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latin typeface="DIN-Regular" panose="020B0500000000000000" pitchFamily="34" charset="0"/>
              </a:rPr>
              <a:t>76,94   85,25       </a:t>
            </a:r>
            <a:endParaRPr lang="es-ES" sz="800" dirty="0">
              <a:latin typeface="DIN-Regula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85115"/>
              </p:ext>
            </p:extLst>
          </p:nvPr>
        </p:nvGraphicFramePr>
        <p:xfrm>
          <a:off x="467544" y="620688"/>
          <a:ext cx="8250104" cy="512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30831" y="6453336"/>
            <a:ext cx="634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>
                <a:latin typeface="DIN-Regular" panose="020B0500000000000000" pitchFamily="34" charset="0"/>
              </a:rPr>
              <a:t>(*); P.I.B.: Fuente INE hasta el año 2013 y última previsión del M.º de Economía y Competitividad para 2014 (julio de 2014)</a:t>
            </a:r>
          </a:p>
          <a:p>
            <a:r>
              <a:rPr lang="es-ES" sz="900" dirty="0" smtClean="0">
                <a:latin typeface="DIN-Regular" panose="020B0500000000000000" pitchFamily="34" charset="0"/>
              </a:rPr>
              <a:t>(**): 2017.: Actualización del Programa de Estabilidad 2014-2017.</a:t>
            </a:r>
            <a:r>
              <a:rPr lang="es-ES" sz="700" dirty="0" smtClean="0">
                <a:latin typeface="DIN-Regular" panose="020B0500000000000000" pitchFamily="34" charset="0"/>
              </a:rPr>
              <a:t>(Cuadro 4.3.1.2 pág.42 – ANEXO 1)</a:t>
            </a:r>
            <a:endParaRPr lang="es-ES" sz="700" dirty="0">
              <a:latin typeface="DIN-Regula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6597352"/>
            <a:ext cx="8309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u="sng" dirty="0" smtClean="0">
                <a:latin typeface="DIN-Regular" panose="020B0500000000000000" pitchFamily="34" charset="0"/>
              </a:rPr>
              <a:t>http://www.studiaxxi.com/site/wp-content/uploads/00._Cuaderno_de_trabajo_5_PRINT.pdf</a:t>
            </a:r>
            <a:endParaRPr lang="es-ES" sz="900" u="sng" dirty="0">
              <a:latin typeface="DIN-Regular" panose="020B0500000000000000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4" y="116632"/>
            <a:ext cx="8953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869"/>
            <a:ext cx="7028458" cy="575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8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6597352"/>
            <a:ext cx="8309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u="sng" dirty="0" smtClean="0">
                <a:latin typeface="DIN-Regular" panose="020B0500000000000000" pitchFamily="34" charset="0"/>
              </a:rPr>
              <a:t>http://www.studiaxxi.com/site/wp-content/uploads/00._Cuaderno_de_trabajo_5_PRINT.pdf</a:t>
            </a:r>
            <a:endParaRPr lang="es-ES" sz="900" u="sng" dirty="0">
              <a:latin typeface="DIN-Regular" panose="020B0500000000000000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4" y="116632"/>
            <a:ext cx="8953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78" y="1916832"/>
            <a:ext cx="6769571" cy="34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2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7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496" y="6597352"/>
            <a:ext cx="9001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u="sng" dirty="0" smtClean="0">
                <a:latin typeface="DIN-Regular" panose="020B0500000000000000" pitchFamily="34" charset="0"/>
              </a:rPr>
              <a:t>http://issuu.com/efse/docs/00._cuaderno_de_trabajo_7_ver?e=0/9610079</a:t>
            </a:r>
            <a:endParaRPr lang="es-ES" sz="900" u="sng" dirty="0">
              <a:latin typeface="DIN-Regular" panose="020B0500000000000000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7667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3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87593"/>
              </p:ext>
            </p:extLst>
          </p:nvPr>
        </p:nvGraphicFramePr>
        <p:xfrm>
          <a:off x="35496" y="476672"/>
          <a:ext cx="9001000" cy="598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52146"/>
              </p:ext>
            </p:extLst>
          </p:nvPr>
        </p:nvGraphicFramePr>
        <p:xfrm>
          <a:off x="0" y="404664"/>
          <a:ext cx="9036496" cy="605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3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885077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" b="0" dirty="0" smtClean="0">
                <a:effectLst/>
                <a:latin typeface="DIN-Light" panose="020B0500000000000000" pitchFamily="34" charset="0"/>
                <a:ea typeface="Calibri"/>
                <a:cs typeface="Times New Roman"/>
              </a:rPr>
              <a:t>UNIVERSIDADES PÚBLICAS PRESENCIALES. ASPECTOS</a:t>
            </a:r>
            <a:r>
              <a:rPr lang="es-ES" b="0" baseline="0" dirty="0" smtClean="0">
                <a:effectLst/>
                <a:latin typeface="DIN-Light" panose="020B0500000000000000" pitchFamily="34" charset="0"/>
                <a:ea typeface="Calibri"/>
                <a:cs typeface="Times New Roman"/>
              </a:rPr>
              <a:t> PRODUCTIVOS A DESTACAR. (2008/2012)</a:t>
            </a:r>
            <a:endParaRPr lang="es-ES" b="0" dirty="0">
              <a:effectLst/>
              <a:latin typeface="DIN-Light" panose="020B0500000000000000" pitchFamily="34" charset="0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11760" y="2564904"/>
            <a:ext cx="672730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827585" y="2660719"/>
            <a:ext cx="936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7200" b="1" dirty="0" smtClean="0">
                <a:solidFill>
                  <a:schemeClr val="accent3"/>
                </a:solidFill>
                <a:effectLst/>
                <a:latin typeface="DIN-Light" panose="020B0500000000000000" pitchFamily="34" charset="0"/>
                <a:ea typeface="Calibri"/>
                <a:cs typeface="Times New Roman"/>
              </a:rPr>
              <a:t>II.</a:t>
            </a:r>
            <a:endParaRPr lang="es-ES" sz="7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663225"/>
              </p:ext>
            </p:extLst>
          </p:nvPr>
        </p:nvGraphicFramePr>
        <p:xfrm>
          <a:off x="107504" y="692696"/>
          <a:ext cx="845547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3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845482"/>
              </p:ext>
            </p:extLst>
          </p:nvPr>
        </p:nvGraphicFramePr>
        <p:xfrm>
          <a:off x="611560" y="476672"/>
          <a:ext cx="7776864" cy="609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36004" y="6575875"/>
            <a:ext cx="71282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800" dirty="0" smtClean="0">
                <a:latin typeface="Arial" pitchFamily="34" charset="0"/>
              </a:rPr>
              <a:t>Fuente: </a:t>
            </a:r>
            <a:r>
              <a:rPr lang="en-US" altLang="es-ES" sz="800" i="1" dirty="0" smtClean="0">
                <a:latin typeface="Arial" pitchFamily="34" charset="0"/>
              </a:rPr>
              <a:t>La Universidad Española en cifras.</a:t>
            </a:r>
            <a:r>
              <a:rPr lang="en-US" altLang="es-ES" sz="800" dirty="0" smtClean="0">
                <a:latin typeface="Arial" pitchFamily="34" charset="0"/>
              </a:rPr>
              <a:t> CRUE. </a:t>
            </a:r>
            <a:r>
              <a:rPr lang="en-US" altLang="es-ES" sz="800" dirty="0" err="1" smtClean="0">
                <a:latin typeface="Arial" pitchFamily="34" charset="0"/>
              </a:rPr>
              <a:t>Elaboración</a:t>
            </a:r>
            <a:r>
              <a:rPr lang="en-US" altLang="es-ES" sz="800" dirty="0" smtClean="0">
                <a:latin typeface="Arial" pitchFamily="34" charset="0"/>
              </a:rPr>
              <a:t> </a:t>
            </a:r>
            <a:r>
              <a:rPr lang="en-US" altLang="es-ES" sz="800" dirty="0" err="1" smtClean="0">
                <a:latin typeface="Arial" pitchFamily="34" charset="0"/>
              </a:rPr>
              <a:t>propia</a:t>
            </a:r>
            <a:r>
              <a:rPr lang="en-US" altLang="es-ES" sz="800" dirty="0" smtClean="0">
                <a:latin typeface="Arial" pitchFamily="34" charset="0"/>
              </a:rPr>
              <a:t>.</a:t>
            </a:r>
            <a:endParaRPr lang="es-ES" sz="800" dirty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0833-28A4-4C4B-B701-DAADD8E1A2C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3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2560</Words>
  <Application>Microsoft Office PowerPoint</Application>
  <PresentationFormat>Presentación en pantalla (4:3)</PresentationFormat>
  <Paragraphs>442</Paragraphs>
  <Slides>42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Tema de Office</vt:lpstr>
      <vt:lpstr>Gráfico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</dc:creator>
  <cp:lastModifiedBy>JHERNANDEZ</cp:lastModifiedBy>
  <cp:revision>91</cp:revision>
  <cp:lastPrinted>2014-11-10T20:02:06Z</cp:lastPrinted>
  <dcterms:created xsi:type="dcterms:W3CDTF">2014-10-06T07:25:24Z</dcterms:created>
  <dcterms:modified xsi:type="dcterms:W3CDTF">2014-11-10T20:02:48Z</dcterms:modified>
</cp:coreProperties>
</file>