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0" d="100"/>
          <a:sy n="40" d="100"/>
        </p:scale>
        <p:origin x="26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068712" y="2579264"/>
            <a:ext cx="5629846" cy="11009484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690" y="1175951"/>
            <a:ext cx="7196527" cy="6887706"/>
          </a:xfrm>
        </p:spPr>
        <p:txBody>
          <a:bodyPr anchor="b">
            <a:normAutofit/>
          </a:bodyPr>
          <a:lstStyle>
            <a:lvl1pPr algn="l">
              <a:defRPr sz="5145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689" y="8474305"/>
            <a:ext cx="5792860" cy="4218484"/>
          </a:xfrm>
        </p:spPr>
        <p:txBody>
          <a:bodyPr anchor="t">
            <a:normAutofit/>
          </a:bodyPr>
          <a:lstStyle>
            <a:lvl1pPr marL="0" indent="0" algn="l">
              <a:buNone/>
              <a:defRPr sz="2339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6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86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23689" y="1175949"/>
            <a:ext cx="9444435" cy="6887704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71"/>
            </a:lvl1pPr>
            <a:lvl2pPr marL="534604" indent="0">
              <a:buNone/>
              <a:defRPr sz="1871"/>
            </a:lvl2pPr>
            <a:lvl3pPr marL="1069208" indent="0">
              <a:buNone/>
              <a:defRPr sz="1871"/>
            </a:lvl3pPr>
            <a:lvl4pPr marL="1603812" indent="0">
              <a:buNone/>
              <a:defRPr sz="1871"/>
            </a:lvl4pPr>
            <a:lvl5pPr marL="2138416" indent="0">
              <a:buNone/>
              <a:defRPr sz="1871"/>
            </a:lvl5pPr>
            <a:lvl6pPr marL="2673020" indent="0">
              <a:buNone/>
              <a:defRPr sz="1871"/>
            </a:lvl6pPr>
            <a:lvl7pPr marL="3207624" indent="0">
              <a:buNone/>
              <a:defRPr sz="1871"/>
            </a:lvl7pPr>
            <a:lvl8pPr marL="3742228" indent="0">
              <a:buNone/>
              <a:defRPr sz="1871"/>
            </a:lvl8pPr>
            <a:lvl9pPr marL="4276832" indent="0">
              <a:buNone/>
              <a:defRPr sz="187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90987" y="8474303"/>
            <a:ext cx="8513850" cy="1007957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871"/>
            </a:lvl1pPr>
            <a:lvl2pPr marL="534604" indent="0">
              <a:buFontTx/>
              <a:buNone/>
              <a:defRPr/>
            </a:lvl2pPr>
            <a:lvl3pPr marL="1069208" indent="0">
              <a:buFontTx/>
              <a:buNone/>
              <a:defRPr/>
            </a:lvl3pPr>
            <a:lvl4pPr marL="1603812" indent="0">
              <a:buFontTx/>
              <a:buNone/>
              <a:defRPr/>
            </a:lvl4pPr>
            <a:lvl5pPr marL="213841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8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1175949"/>
            <a:ext cx="9444435" cy="6383726"/>
          </a:xfrm>
        </p:spPr>
        <p:txBody>
          <a:bodyPr anchor="ctr">
            <a:normAutofit/>
          </a:bodyPr>
          <a:lstStyle>
            <a:lvl1pPr algn="l">
              <a:defRPr sz="3274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9071610"/>
            <a:ext cx="7464102" cy="4199819"/>
          </a:xfrm>
        </p:spPr>
        <p:txBody>
          <a:bodyPr anchor="ctr">
            <a:normAutofit/>
          </a:bodyPr>
          <a:lstStyle>
            <a:lvl1pPr marL="0" indent="0" algn="l">
              <a:buNone/>
              <a:defRPr sz="2105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371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227" y="1175949"/>
            <a:ext cx="8020949" cy="6383726"/>
          </a:xfrm>
        </p:spPr>
        <p:txBody>
          <a:bodyPr anchor="ctr">
            <a:normAutofit/>
          </a:bodyPr>
          <a:lstStyle>
            <a:lvl1pPr algn="l">
              <a:defRPr sz="3274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47379" y="7559675"/>
            <a:ext cx="7486218" cy="1063954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34604" indent="0">
              <a:buFontTx/>
              <a:buNone/>
              <a:defRPr/>
            </a:lvl2pPr>
            <a:lvl3pPr marL="1069208" indent="0">
              <a:buFontTx/>
              <a:buNone/>
              <a:defRPr/>
            </a:lvl3pPr>
            <a:lvl4pPr marL="1603812" indent="0">
              <a:buFontTx/>
              <a:buNone/>
              <a:defRPr/>
            </a:lvl4pPr>
            <a:lvl5pPr marL="213841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9482266"/>
            <a:ext cx="7462709" cy="3789163"/>
          </a:xfrm>
        </p:spPr>
        <p:txBody>
          <a:bodyPr anchor="ctr">
            <a:normAutofit/>
          </a:bodyPr>
          <a:lstStyle>
            <a:lvl1pPr marL="0" indent="0" algn="l">
              <a:buNone/>
              <a:defRPr sz="2339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67296" y="1566663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98943" y="6103740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 algn="r"/>
            <a:r>
              <a:rPr lang="en-US" sz="935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64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7559675"/>
            <a:ext cx="7462709" cy="3742138"/>
          </a:xfrm>
        </p:spPr>
        <p:txBody>
          <a:bodyPr anchor="b">
            <a:normAutofit/>
          </a:bodyPr>
          <a:lstStyle>
            <a:lvl1pPr algn="l">
              <a:defRPr sz="3274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11316321"/>
            <a:ext cx="7464102" cy="1955107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121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228" y="1175949"/>
            <a:ext cx="8020948" cy="6383726"/>
          </a:xfrm>
        </p:spPr>
        <p:txBody>
          <a:bodyPr anchor="ctr">
            <a:normAutofit/>
          </a:bodyPr>
          <a:lstStyle>
            <a:lvl1pPr algn="l">
              <a:defRPr sz="3274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3690" y="8567632"/>
            <a:ext cx="7462709" cy="23145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3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10919531"/>
            <a:ext cx="7462708" cy="2351899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67296" y="1566663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98943" y="6103740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 algn="r"/>
            <a:r>
              <a:rPr lang="en-US" sz="935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111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1175949"/>
            <a:ext cx="8799533" cy="638372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74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3690" y="8660962"/>
            <a:ext cx="7462709" cy="184792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3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10508886"/>
            <a:ext cx="7462708" cy="2762544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488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>
            <a:normAutofit/>
          </a:bodyPr>
          <a:lstStyle>
            <a:lvl1pPr algn="l">
              <a:defRPr sz="327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3690" y="1175952"/>
            <a:ext cx="7664415" cy="8306317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08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77907" y="1175950"/>
            <a:ext cx="2390217" cy="9743581"/>
          </a:xfrm>
        </p:spPr>
        <p:txBody>
          <a:bodyPr vert="eaVert">
            <a:normAutofit/>
          </a:bodyPr>
          <a:lstStyle>
            <a:lvl1pPr>
              <a:defRPr sz="327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3689" y="1175949"/>
            <a:ext cx="6840249" cy="1209548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08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690" y="1175949"/>
            <a:ext cx="7664415" cy="8306317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48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4367811"/>
            <a:ext cx="7486219" cy="5114448"/>
          </a:xfrm>
        </p:spPr>
        <p:txBody>
          <a:bodyPr anchor="b">
            <a:normAutofit/>
          </a:bodyPr>
          <a:lstStyle>
            <a:lvl1pPr algn="l">
              <a:defRPr sz="3742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9892908"/>
            <a:ext cx="7486218" cy="3378522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bg2">
                    <a:lumMod val="7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73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>
            <a:normAutofit/>
          </a:bodyPr>
          <a:lstStyle>
            <a:lvl1pPr>
              <a:defRPr sz="37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23690" y="1175951"/>
            <a:ext cx="4618581" cy="830631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451564" y="1175949"/>
            <a:ext cx="4616560" cy="8287644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26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>
            <a:normAutofit/>
          </a:bodyPr>
          <a:lstStyle>
            <a:lvl1pPr>
              <a:defRPr sz="37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0986" y="1175950"/>
            <a:ext cx="4346023" cy="1343942"/>
          </a:xfrm>
        </p:spPr>
        <p:txBody>
          <a:bodyPr anchor="b">
            <a:noAutofit/>
          </a:bodyPr>
          <a:lstStyle>
            <a:lvl1pPr marL="0" indent="0">
              <a:buNone/>
              <a:defRPr sz="2806" b="0" cap="all">
                <a:solidFill>
                  <a:schemeClr val="tx1"/>
                </a:solidFill>
              </a:defRPr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688" y="2519893"/>
            <a:ext cx="4613320" cy="696236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76830" y="1249448"/>
            <a:ext cx="4401195" cy="1270444"/>
          </a:xfrm>
        </p:spPr>
        <p:txBody>
          <a:bodyPr anchor="b">
            <a:noAutofit/>
          </a:bodyPr>
          <a:lstStyle>
            <a:lvl1pPr marL="0" indent="0">
              <a:buNone/>
              <a:defRPr sz="2806" b="0" cap="all">
                <a:solidFill>
                  <a:schemeClr val="tx1"/>
                </a:solidFill>
              </a:defRPr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51565" y="2519892"/>
            <a:ext cx="4626460" cy="6943701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1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</p:spPr>
        <p:txBody>
          <a:bodyPr>
            <a:normAutofit/>
          </a:bodyPr>
          <a:lstStyle>
            <a:lvl1pPr>
              <a:defRPr sz="37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52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63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889" y="1175949"/>
            <a:ext cx="3742135" cy="3359856"/>
          </a:xfrm>
        </p:spPr>
        <p:txBody>
          <a:bodyPr anchor="b">
            <a:normAutofit/>
          </a:bodyPr>
          <a:lstStyle>
            <a:lvl1pPr algn="l">
              <a:defRPr sz="233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689" y="1175949"/>
            <a:ext cx="5190107" cy="1209548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5889" y="4871796"/>
            <a:ext cx="3742135" cy="4610469"/>
          </a:xfrm>
        </p:spPr>
        <p:txBody>
          <a:bodyPr anchor="t">
            <a:normAutofit/>
          </a:bodyPr>
          <a:lstStyle>
            <a:lvl1pPr marL="0" indent="0">
              <a:buNone/>
              <a:defRPr sz="1871"/>
            </a:lvl1pPr>
            <a:lvl2pPr marL="534604" indent="0">
              <a:buNone/>
              <a:defRPr sz="1403"/>
            </a:lvl2pPr>
            <a:lvl3pPr marL="1069208" indent="0">
              <a:buNone/>
              <a:defRPr sz="1169"/>
            </a:lvl3pPr>
            <a:lvl4pPr marL="1603812" indent="0">
              <a:buNone/>
              <a:defRPr sz="1052"/>
            </a:lvl4pPr>
            <a:lvl5pPr marL="2138416" indent="0">
              <a:buNone/>
              <a:defRPr sz="1052"/>
            </a:lvl5pPr>
            <a:lvl6pPr marL="2673020" indent="0">
              <a:buNone/>
              <a:defRPr sz="1052"/>
            </a:lvl6pPr>
            <a:lvl7pPr marL="3207624" indent="0">
              <a:buNone/>
              <a:defRPr sz="1052"/>
            </a:lvl7pPr>
            <a:lvl8pPr marL="3742228" indent="0">
              <a:buNone/>
              <a:defRPr sz="1052"/>
            </a:lvl8pPr>
            <a:lvl9pPr marL="4276832" indent="0">
              <a:buNone/>
              <a:defRPr sz="105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43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808" y="3191863"/>
            <a:ext cx="4166414" cy="2519892"/>
          </a:xfrm>
        </p:spPr>
        <p:txBody>
          <a:bodyPr anchor="b">
            <a:normAutofit/>
          </a:bodyPr>
          <a:lstStyle>
            <a:lvl1pPr algn="l">
              <a:defRPr sz="2806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90985" y="2015913"/>
            <a:ext cx="3836347" cy="1058354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71"/>
            </a:lvl1pPr>
            <a:lvl2pPr marL="534604" indent="0">
              <a:buNone/>
              <a:defRPr sz="1871"/>
            </a:lvl2pPr>
            <a:lvl3pPr marL="1069208" indent="0">
              <a:buNone/>
              <a:defRPr sz="1871"/>
            </a:lvl3pPr>
            <a:lvl4pPr marL="1603812" indent="0">
              <a:buNone/>
              <a:defRPr sz="1871"/>
            </a:lvl4pPr>
            <a:lvl5pPr marL="2138416" indent="0">
              <a:buNone/>
              <a:defRPr sz="1871"/>
            </a:lvl5pPr>
            <a:lvl6pPr marL="2673020" indent="0">
              <a:buNone/>
              <a:defRPr sz="1871"/>
            </a:lvl6pPr>
            <a:lvl7pPr marL="3207624" indent="0">
              <a:buNone/>
              <a:defRPr sz="1871"/>
            </a:lvl7pPr>
            <a:lvl8pPr marL="3742228" indent="0">
              <a:buNone/>
              <a:defRPr sz="1871"/>
            </a:lvl8pPr>
            <a:lvl9pPr marL="4276832" indent="0">
              <a:buNone/>
              <a:defRPr sz="187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074" y="6047740"/>
            <a:ext cx="4167542" cy="4591803"/>
          </a:xfrm>
        </p:spPr>
        <p:txBody>
          <a:bodyPr anchor="t">
            <a:normAutofit/>
          </a:bodyPr>
          <a:lstStyle>
            <a:lvl1pPr marL="0" indent="0">
              <a:buNone/>
              <a:defRPr sz="2105"/>
            </a:lvl1pPr>
            <a:lvl2pPr marL="534604" indent="0">
              <a:buNone/>
              <a:defRPr sz="1403"/>
            </a:lvl2pPr>
            <a:lvl3pPr marL="1069208" indent="0">
              <a:buNone/>
              <a:defRPr sz="1169"/>
            </a:lvl3pPr>
            <a:lvl4pPr marL="1603812" indent="0">
              <a:buNone/>
              <a:defRPr sz="1052"/>
            </a:lvl4pPr>
            <a:lvl5pPr marL="2138416" indent="0">
              <a:buNone/>
              <a:defRPr sz="1052"/>
            </a:lvl5pPr>
            <a:lvl6pPr marL="2673020" indent="0">
              <a:buNone/>
              <a:defRPr sz="1052"/>
            </a:lvl6pPr>
            <a:lvl7pPr marL="3207624" indent="0">
              <a:buNone/>
              <a:defRPr sz="1052"/>
            </a:lvl7pPr>
            <a:lvl8pPr marL="3742228" indent="0">
              <a:buNone/>
              <a:defRPr sz="1052"/>
            </a:lvl8pPr>
            <a:lvl9pPr marL="4276832" indent="0">
              <a:buNone/>
              <a:defRPr sz="105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689" y="13607416"/>
            <a:ext cx="6795480" cy="80496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95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799826" y="8586299"/>
            <a:ext cx="2888632" cy="586108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690" y="9911574"/>
            <a:ext cx="7664415" cy="335985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1175952"/>
            <a:ext cx="7664415" cy="83063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7970" y="13607423"/>
            <a:ext cx="1403666" cy="80496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6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93C37D-BFAB-4347-AFBA-96023FB12ABF}" type="datetimeFigureOut">
              <a:rPr lang="es-ES" smtClean="0"/>
              <a:t>04/06/2018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689" y="13607416"/>
            <a:ext cx="6795480" cy="80496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6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0411" y="12298479"/>
            <a:ext cx="1001956" cy="1476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7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287B86-7451-466A-98A6-E5D6148D0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302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534604" rtl="0" eaLnBrk="1" latinLnBrk="0" hangingPunct="1">
        <a:spcBef>
          <a:spcPct val="0"/>
        </a:spcBef>
        <a:buNone/>
        <a:defRPr sz="3742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4127" indent="-334127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33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68731" indent="-334127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403335" indent="-334127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7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804288" indent="-200476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338892" indent="-200476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940322" indent="-267302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474926" indent="-267302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4009530" indent="-267302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544134" indent="-267302" algn="l" defTabSz="534604" rtl="0" eaLnBrk="1" latinLnBrk="0" hangingPunct="1">
        <a:spcBef>
          <a:spcPct val="20000"/>
        </a:spcBef>
        <a:spcAft>
          <a:spcPts val="70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5247" y="3513221"/>
            <a:ext cx="9819722" cy="4788568"/>
          </a:xfrm>
        </p:spPr>
        <p:txBody>
          <a:bodyPr>
            <a:normAutofit fontScale="90000"/>
          </a:bodyPr>
          <a:lstStyle/>
          <a:p>
            <a:pPr algn="ctr">
              <a:tabLst>
                <a:tab pos="5462588" algn="l"/>
              </a:tabLst>
            </a:pPr>
            <a:r>
              <a:rPr lang="es-ES" sz="2800" b="1" cap="none" dirty="0" smtClean="0"/>
              <a:t/>
            </a:r>
            <a:br>
              <a:rPr lang="es-ES" sz="2800" b="1" cap="none" dirty="0" smtClean="0"/>
            </a:br>
            <a:r>
              <a:rPr lang="es-ES" sz="2800" b="1" cap="none" dirty="0"/>
              <a:t/>
            </a:r>
            <a:br>
              <a:rPr lang="es-ES" sz="2800" b="1" cap="none" dirty="0"/>
            </a:br>
            <a:r>
              <a:rPr lang="es-ES" sz="2800" b="1" cap="none" dirty="0" smtClean="0"/>
              <a:t/>
            </a:r>
            <a:br>
              <a:rPr lang="es-ES" sz="2800" b="1" cap="none" dirty="0" smtClean="0"/>
            </a:br>
            <a:r>
              <a:rPr lang="es-ES" sz="2800" b="1" cap="none" dirty="0"/>
              <a:t/>
            </a:r>
            <a:br>
              <a:rPr lang="es-ES" sz="2800" b="1" cap="none" dirty="0"/>
            </a:br>
            <a:r>
              <a:rPr lang="es-ES" sz="2800" b="1" cap="none" dirty="0" smtClean="0">
                <a:solidFill>
                  <a:srgbClr val="7030A0"/>
                </a:solidFill>
              </a:rPr>
              <a:t>La simulación como herramienta para la adquisición de las competencias profesionales en el ámbito jurídico</a:t>
            </a:r>
            <a:br>
              <a:rPr lang="es-ES" sz="2800" b="1" cap="none" dirty="0" smtClean="0">
                <a:solidFill>
                  <a:srgbClr val="7030A0"/>
                </a:solidFill>
              </a:rPr>
            </a:br>
            <a:r>
              <a:rPr lang="es-ES" sz="2000" b="1" cap="none" dirty="0" smtClean="0">
                <a:solidFill>
                  <a:srgbClr val="C00000"/>
                </a:solidFill>
              </a:rPr>
              <a:t>Carmen Sánchez Hernández</a:t>
            </a:r>
            <a:br>
              <a:rPr lang="es-ES" sz="2000" b="1" cap="none" dirty="0" smtClean="0">
                <a:solidFill>
                  <a:srgbClr val="C00000"/>
                </a:solidFill>
              </a:rPr>
            </a:br>
            <a:r>
              <a:rPr lang="es-ES" sz="2000" b="1" cap="none" dirty="0" smtClean="0">
                <a:solidFill>
                  <a:srgbClr val="C00000"/>
                </a:solidFill>
              </a:rPr>
              <a:t>Universidad de Málaga</a:t>
            </a:r>
            <a:br>
              <a:rPr lang="es-ES" sz="2000" b="1" cap="none" dirty="0" smtClean="0">
                <a:solidFill>
                  <a:srgbClr val="C00000"/>
                </a:solidFill>
              </a:rPr>
            </a:br>
            <a:r>
              <a:rPr lang="es-ES" sz="2000" b="1" cap="none" dirty="0" smtClean="0">
                <a:solidFill>
                  <a:srgbClr val="C00000"/>
                </a:solidFill>
              </a:rPr>
              <a:t>(PIE 17-112 UMA)</a:t>
            </a:r>
            <a:br>
              <a:rPr lang="es-ES" sz="2000" b="1" cap="none" dirty="0" smtClean="0">
                <a:solidFill>
                  <a:srgbClr val="C00000"/>
                </a:solidFill>
              </a:rPr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b="1" cap="none" dirty="0" smtClean="0">
                <a:solidFill>
                  <a:schemeClr val="accent1"/>
                </a:solidFill>
              </a:rPr>
              <a:t>*</a:t>
            </a:r>
            <a:r>
              <a:rPr lang="es-ES" sz="2400" b="1" cap="none" dirty="0" smtClean="0">
                <a:solidFill>
                  <a:schemeClr val="accent1"/>
                </a:solidFill>
              </a:rPr>
              <a:t>MISIÓN BÁSICA DE LA UNIVERSIDAD</a:t>
            </a:r>
            <a:r>
              <a:rPr lang="es-ES" sz="2400" cap="none" dirty="0" smtClean="0"/>
              <a:t>: formar buenos profesionales, dotándolos de las competencias necesarias para el desarrollo de su actividad futura.</a:t>
            </a: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200" cap="none" dirty="0"/>
              <a:t/>
            </a:r>
            <a:br>
              <a:rPr lang="es-ES" sz="2200" cap="none" dirty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r>
              <a:rPr lang="es-ES" sz="2000" cap="none" dirty="0" smtClean="0"/>
              <a:t/>
            </a:r>
            <a:br>
              <a:rPr lang="es-ES" sz="2000" cap="none" dirty="0" smtClean="0"/>
            </a:br>
            <a:r>
              <a:rPr lang="es-ES" sz="2000" cap="none" dirty="0"/>
              <a:t/>
            </a:r>
            <a:br>
              <a:rPr lang="es-ES" sz="2000" cap="none" dirty="0"/>
            </a:br>
            <a:endParaRPr lang="es-ES" sz="2000" dirty="0"/>
          </a:p>
        </p:txBody>
      </p:sp>
      <p:sp>
        <p:nvSpPr>
          <p:cNvPr id="6" name="Elipse 5"/>
          <p:cNvSpPr/>
          <p:nvPr/>
        </p:nvSpPr>
        <p:spPr>
          <a:xfrm>
            <a:off x="623689" y="3513222"/>
            <a:ext cx="5031153" cy="1419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*Problemas de la formación jurídica</a:t>
            </a:r>
            <a:r>
              <a:rPr lang="es-ES" sz="2000" dirty="0" smtClean="0"/>
              <a:t>: aprendizaje memorístico</a:t>
            </a:r>
            <a:endParaRPr lang="es-ES" sz="2000" dirty="0"/>
          </a:p>
        </p:txBody>
      </p:sp>
      <p:sp>
        <p:nvSpPr>
          <p:cNvPr id="7" name="Elipse 6"/>
          <p:cNvSpPr/>
          <p:nvPr/>
        </p:nvSpPr>
        <p:spPr>
          <a:xfrm>
            <a:off x="5873364" y="3513221"/>
            <a:ext cx="4401605" cy="3007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*Realidad: </a:t>
            </a:r>
          </a:p>
          <a:p>
            <a:pPr algn="ctr"/>
            <a:r>
              <a:rPr lang="es-ES" sz="2000" dirty="0" smtClean="0"/>
              <a:t>1º. Las titulaciones no se ciñen a una disciplina</a:t>
            </a:r>
          </a:p>
          <a:p>
            <a:pPr algn="ctr"/>
            <a:r>
              <a:rPr lang="es-ES" sz="2000" dirty="0" smtClean="0"/>
              <a:t>2º. Las respuestas a una situación social exigen conocimientos y habilidades de varias disciplinas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623689" y="5221705"/>
            <a:ext cx="5031153" cy="255069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*Metodología:</a:t>
            </a:r>
          </a:p>
          <a:p>
            <a:pPr algn="ctr"/>
            <a:r>
              <a:rPr lang="es-ES" sz="2000" dirty="0" smtClean="0"/>
              <a:t>Participativa (colaborativa)</a:t>
            </a:r>
          </a:p>
          <a:p>
            <a:pPr algn="ctr"/>
            <a:r>
              <a:rPr lang="es-ES" sz="2000" dirty="0" smtClean="0"/>
              <a:t>Simulación</a:t>
            </a:r>
          </a:p>
          <a:p>
            <a:pPr algn="ctr"/>
            <a:r>
              <a:rPr lang="es-ES" sz="2000" dirty="0" smtClean="0"/>
              <a:t>Trabajo en equipo</a:t>
            </a:r>
          </a:p>
          <a:p>
            <a:pPr algn="ctr"/>
            <a:r>
              <a:rPr lang="es-ES" sz="2000" dirty="0" smtClean="0"/>
              <a:t>(Estrategias adaptadas a las distintas actividades profesionales donde la formación jurídica juega un papel)</a:t>
            </a:r>
          </a:p>
          <a:p>
            <a:pPr algn="ctr"/>
            <a:r>
              <a:rPr lang="es-ES" sz="2000" dirty="0" smtClean="0"/>
              <a:t> </a:t>
            </a:r>
            <a:endParaRPr lang="es-ES" sz="2000" dirty="0"/>
          </a:p>
        </p:txBody>
      </p:sp>
      <p:sp>
        <p:nvSpPr>
          <p:cNvPr id="10" name="Rectángulo 9"/>
          <p:cNvSpPr/>
          <p:nvPr/>
        </p:nvSpPr>
        <p:spPr>
          <a:xfrm>
            <a:off x="5873364" y="6629926"/>
            <a:ext cx="4545985" cy="27547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*</a:t>
            </a:r>
            <a:r>
              <a:rPr lang="es-ES" sz="2000" dirty="0" smtClean="0"/>
              <a:t>Trabajo interdisciplinar </a:t>
            </a:r>
          </a:p>
          <a:p>
            <a:pPr algn="ctr"/>
            <a:r>
              <a:rPr lang="es-ES" sz="2000" dirty="0" smtClean="0"/>
              <a:t>*Perspectivas de la función educativa:</a:t>
            </a:r>
          </a:p>
          <a:p>
            <a:pPr algn="ctr"/>
            <a:r>
              <a:rPr lang="es-ES" sz="2000" dirty="0" smtClean="0"/>
              <a:t>Analítica: adopción del rol por el alumno</a:t>
            </a:r>
          </a:p>
          <a:p>
            <a:pPr algn="ctr"/>
            <a:r>
              <a:rPr lang="es-ES" sz="2000" dirty="0" smtClean="0"/>
              <a:t>Deductiva: el alumno aprende por la implicación y deducción a partir del rol adoptado</a:t>
            </a:r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623689" y="8061160"/>
            <a:ext cx="5031153" cy="5630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FFFF00"/>
                </a:solidFill>
              </a:rPr>
              <a:t>*</a:t>
            </a:r>
            <a:r>
              <a:rPr lang="es-ES" sz="2000" b="1" dirty="0" smtClean="0">
                <a:solidFill>
                  <a:srgbClr val="FFFF00"/>
                </a:solidFill>
              </a:rPr>
              <a:t>Resultados:</a:t>
            </a:r>
          </a:p>
          <a:p>
            <a:pPr marL="457200" indent="-457200" algn="ctr">
              <a:buAutoNum type="arabicPeriod"/>
            </a:pPr>
            <a:r>
              <a:rPr lang="es-ES" sz="2000" dirty="0" smtClean="0"/>
              <a:t>Capacidad de planificación</a:t>
            </a:r>
          </a:p>
          <a:p>
            <a:pPr algn="ctr"/>
            <a:r>
              <a:rPr lang="es-ES" sz="2000" dirty="0" smtClean="0"/>
              <a:t>2. Adquisición de las competencias del </a:t>
            </a:r>
            <a:r>
              <a:rPr lang="es-ES" sz="2000" smtClean="0"/>
              <a:t>rol desempeñado</a:t>
            </a:r>
            <a:endParaRPr lang="es-ES" sz="2000" dirty="0" smtClean="0"/>
          </a:p>
          <a:p>
            <a:pPr algn="ctr"/>
            <a:r>
              <a:rPr lang="es-ES" sz="2000" dirty="0" smtClean="0"/>
              <a:t>3. Facilitar el estudio del contenido de las asignaturas de forma global e integrada</a:t>
            </a:r>
          </a:p>
          <a:p>
            <a:pPr algn="ctr"/>
            <a:r>
              <a:rPr lang="es-ES" sz="2000" dirty="0" smtClean="0"/>
              <a:t>4. Mejorar la capacidad de exposición oral y escrita</a:t>
            </a:r>
          </a:p>
          <a:p>
            <a:pPr algn="ctr"/>
            <a:r>
              <a:rPr lang="es-ES" sz="2000" dirty="0" smtClean="0"/>
              <a:t>5. Capacidad de argumentación jurídica</a:t>
            </a:r>
          </a:p>
          <a:p>
            <a:pPr algn="ctr"/>
            <a:r>
              <a:rPr lang="es-ES" sz="2000" dirty="0" smtClean="0"/>
              <a:t>6. Potenciar la obtención autónoma de la información necesaria para resolver un caso</a:t>
            </a:r>
          </a:p>
          <a:p>
            <a:pPr algn="ctr"/>
            <a:r>
              <a:rPr lang="es-ES" sz="2000" dirty="0" smtClean="0"/>
              <a:t>7. Capacidad de trabajar en grupo</a:t>
            </a:r>
          </a:p>
          <a:p>
            <a:pPr algn="ctr"/>
            <a:r>
              <a:rPr lang="es-ES" sz="2000" dirty="0" smtClean="0"/>
              <a:t>8. Mayor participación</a:t>
            </a:r>
          </a:p>
          <a:p>
            <a:pPr algn="ctr"/>
            <a:r>
              <a:rPr lang="es-ES" sz="2000" dirty="0" smtClean="0"/>
              <a:t>9. Mejores resultados</a:t>
            </a:r>
            <a:endParaRPr lang="es-ES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7676147" y="9493442"/>
            <a:ext cx="2598821" cy="140717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*Fases:</a:t>
            </a:r>
          </a:p>
          <a:p>
            <a:pPr algn="ctr"/>
            <a:r>
              <a:rPr lang="es-ES" sz="2000" dirty="0" smtClean="0"/>
              <a:t>Experimental</a:t>
            </a:r>
          </a:p>
          <a:p>
            <a:pPr algn="ctr"/>
            <a:r>
              <a:rPr lang="es-ES" sz="2000" dirty="0" smtClean="0"/>
              <a:t>Evaluación</a:t>
            </a:r>
            <a:endParaRPr lang="es-ES" sz="2000" dirty="0"/>
          </a:p>
        </p:txBody>
      </p:sp>
      <p:sp>
        <p:nvSpPr>
          <p:cNvPr id="18" name="Rectángulo 17"/>
          <p:cNvSpPr/>
          <p:nvPr/>
        </p:nvSpPr>
        <p:spPr>
          <a:xfrm>
            <a:off x="5873364" y="11009423"/>
            <a:ext cx="4401605" cy="38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La simulación como herramienta de enseñanza-aprendizaje práctico en el ámbito jurídico permite la consecución por el estudiante de un papel protagonista, llevando a cabo una labor interpretativa de la norma aplicable al caso, adquiriendo responsabilidad y compromiso en la realización de tareas conjuntas</a:t>
            </a:r>
            <a:endParaRPr lang="es-ES" sz="2000" dirty="0"/>
          </a:p>
        </p:txBody>
      </p:sp>
      <p:sp>
        <p:nvSpPr>
          <p:cNvPr id="3" name="Flecha curvada hacia la derecha 2"/>
          <p:cNvSpPr/>
          <p:nvPr/>
        </p:nvSpPr>
        <p:spPr>
          <a:xfrm>
            <a:off x="6184232" y="9637822"/>
            <a:ext cx="1044341" cy="10943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155</TotalTime>
  <Words>223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Sector</vt:lpstr>
      <vt:lpstr>    La simulación como herramienta para la adquisición de las competencias profesionales en el ámbito jurídico Carmen Sánchez Hernández Universidad de Málaga (PIE 17-112 UMA)  *MISIÓN BÁSICA DE LA UNIVERSIDAD: formar buenos profesionales, dotándolos de las competencias necesarias para el desarrollo de su actividad futura.                 </vt:lpstr>
    </vt:vector>
  </TitlesOfParts>
  <Company>Universidad de Málaga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</dc:creator>
  <cp:lastModifiedBy>Carm</cp:lastModifiedBy>
  <cp:revision>12</cp:revision>
  <cp:lastPrinted>2018-06-04T10:27:17Z</cp:lastPrinted>
  <dcterms:created xsi:type="dcterms:W3CDTF">2018-05-22T18:33:04Z</dcterms:created>
  <dcterms:modified xsi:type="dcterms:W3CDTF">2018-06-04T14:49:13Z</dcterms:modified>
</cp:coreProperties>
</file>